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56"/>
  </p:notesMasterIdLst>
  <p:sldIdLst>
    <p:sldId id="256" r:id="rId5"/>
    <p:sldId id="314" r:id="rId6"/>
    <p:sldId id="359" r:id="rId7"/>
    <p:sldId id="380" r:id="rId8"/>
    <p:sldId id="357" r:id="rId9"/>
    <p:sldId id="381" r:id="rId10"/>
    <p:sldId id="361" r:id="rId11"/>
    <p:sldId id="360" r:id="rId12"/>
    <p:sldId id="358" r:id="rId13"/>
    <p:sldId id="363" r:id="rId14"/>
    <p:sldId id="364" r:id="rId15"/>
    <p:sldId id="353" r:id="rId16"/>
    <p:sldId id="317" r:id="rId17"/>
    <p:sldId id="365" r:id="rId18"/>
    <p:sldId id="342" r:id="rId19"/>
    <p:sldId id="355" r:id="rId20"/>
    <p:sldId id="366" r:id="rId21"/>
    <p:sldId id="336" r:id="rId22"/>
    <p:sldId id="332" r:id="rId23"/>
    <p:sldId id="333" r:id="rId24"/>
    <p:sldId id="334" r:id="rId25"/>
    <p:sldId id="343" r:id="rId26"/>
    <p:sldId id="337" r:id="rId27"/>
    <p:sldId id="344" r:id="rId28"/>
    <p:sldId id="338" r:id="rId29"/>
    <p:sldId id="345" r:id="rId30"/>
    <p:sldId id="339" r:id="rId31"/>
    <p:sldId id="347" r:id="rId32"/>
    <p:sldId id="340" r:id="rId33"/>
    <p:sldId id="346" r:id="rId34"/>
    <p:sldId id="341" r:id="rId35"/>
    <p:sldId id="330" r:id="rId36"/>
    <p:sldId id="348" r:id="rId37"/>
    <p:sldId id="350" r:id="rId38"/>
    <p:sldId id="351" r:id="rId39"/>
    <p:sldId id="352" r:id="rId40"/>
    <p:sldId id="376" r:id="rId41"/>
    <p:sldId id="368" r:id="rId42"/>
    <p:sldId id="369" r:id="rId43"/>
    <p:sldId id="370" r:id="rId44"/>
    <p:sldId id="372" r:id="rId45"/>
    <p:sldId id="373" r:id="rId46"/>
    <p:sldId id="374" r:id="rId47"/>
    <p:sldId id="382" r:id="rId48"/>
    <p:sldId id="383" r:id="rId49"/>
    <p:sldId id="378" r:id="rId50"/>
    <p:sldId id="379" r:id="rId51"/>
    <p:sldId id="375" r:id="rId52"/>
    <p:sldId id="367" r:id="rId53"/>
    <p:sldId id="331" r:id="rId54"/>
    <p:sldId id="371" r:id="rId55"/>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0F4F7"/>
    <a:srgbClr val="F2F2F2"/>
    <a:srgbClr val="FF9F35"/>
    <a:srgbClr val="F9D45F"/>
    <a:srgbClr val="242424"/>
    <a:srgbClr val="FAFCD7"/>
    <a:srgbClr val="165498"/>
    <a:srgbClr val="0368AC"/>
    <a:srgbClr val="1B57A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8B1CAA-E57D-4ECF-A984-035E9836141E}" v="8524" dt="2022-04-22T08:50:41.272"/>
    <p1510:client id="{578C3E88-C251-0659-11B5-A3A5473D8109}" v="7" dt="2022-04-21T14:45:13.718"/>
    <p1510:client id="{B5314D89-2D64-26F8-A2CE-215FABA31D71}" v="2" dt="2022-04-21T13:29:32.727"/>
    <p1510:client id="{DF307FCD-8163-7259-BF01-2FCDE39F977D}" v="4" dt="2022-04-22T09:15:42.74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6667" autoAdjust="0"/>
  </p:normalViewPr>
  <p:slideViewPr>
    <p:cSldViewPr snapToGrid="0">
      <p:cViewPr varScale="1">
        <p:scale>
          <a:sx n="55" d="100"/>
          <a:sy n="55" d="100"/>
        </p:scale>
        <p:origin x="1714" y="38"/>
      </p:cViewPr>
      <p:guideLst/>
    </p:cSldViewPr>
  </p:slideViewPr>
  <p:notesTextViewPr>
    <p:cViewPr>
      <p:scale>
        <a:sx n="125" d="100"/>
        <a:sy n="125" d="100"/>
      </p:scale>
      <p:origin x="0" y="-288"/>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media/hdphoto1.wdp>
</file>

<file path=ppt/media/image1.jpeg>
</file>

<file path=ppt/media/image10.png>
</file>

<file path=ppt/media/image11.jpeg>
</file>

<file path=ppt/media/image12.jpe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jpeg>
</file>

<file path=ppt/media/image25.jpeg>
</file>

<file path=ppt/media/image26.jpe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png>
</file>

<file path=ppt/media/image4.png>
</file>

<file path=ppt/media/image40.png>
</file>

<file path=ppt/media/image41.jpg>
</file>

<file path=ppt/media/image42.jpeg>
</file>

<file path=ppt/media/image43.png>
</file>

<file path=ppt/media/image44.jpeg>
</file>

<file path=ppt/media/image45.png>
</file>

<file path=ppt/media/image46.png>
</file>

<file path=ppt/media/image47.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BBAB19-0C91-4298-A871-C5B9360137CE}" type="datetimeFigureOut">
              <a:rPr lang="fr-FR" smtClean="0"/>
              <a:t>27/04/2023</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8D8A45-B12B-40AF-A07B-2EBC15495A4C}" type="slidenum">
              <a:rPr lang="fr-FR" smtClean="0"/>
              <a:t>‹#›</a:t>
            </a:fld>
            <a:endParaRPr lang="fr-FR"/>
          </a:p>
        </p:txBody>
      </p:sp>
    </p:spTree>
    <p:extLst>
      <p:ext uri="{BB962C8B-B14F-4D97-AF65-F5344CB8AC3E}">
        <p14:creationId xmlns:p14="http://schemas.microsoft.com/office/powerpoint/2010/main" val="28964736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cs typeface="Calibri"/>
              </a:rPr>
              <a:t>Bonjour</a:t>
            </a:r>
          </a:p>
          <a:p>
            <a:r>
              <a:rPr lang="fr-FR" b="1" dirty="0">
                <a:cs typeface="Calibri"/>
              </a:rPr>
              <a:t>P: Sous marin ?</a:t>
            </a:r>
          </a:p>
          <a:p>
            <a:r>
              <a:rPr lang="fr-FR" b="1" dirty="0">
                <a:cs typeface="Calibri"/>
              </a:rPr>
              <a:t>T: Bouquin</a:t>
            </a:r>
          </a:p>
          <a:p>
            <a:r>
              <a:rPr lang="fr-FR" b="1" dirty="0">
                <a:cs typeface="Calibri"/>
              </a:rPr>
              <a:t>T: Autonomie ?</a:t>
            </a:r>
          </a:p>
          <a:p>
            <a:r>
              <a:rPr lang="fr-FR" b="1" dirty="0">
                <a:cs typeface="Calibri"/>
              </a:rPr>
              <a:t>Présentations</a:t>
            </a:r>
          </a:p>
          <a:p>
            <a:endParaRPr lang="fr-FR" dirty="0">
              <a:cs typeface="Calibri"/>
            </a:endParaRPr>
          </a:p>
          <a:p>
            <a:endParaRPr lang="fr-FR" dirty="0">
              <a:cs typeface="Calibri"/>
            </a:endParaRPr>
          </a:p>
          <a:p>
            <a:r>
              <a:rPr lang="fr-FR" dirty="0">
                <a:cs typeface="Calibri"/>
              </a:rPr>
              <a:t>2: Bonjour, on est </a:t>
            </a:r>
            <a:r>
              <a:rPr lang="fr-FR" dirty="0" err="1">
                <a:cs typeface="Calibri"/>
              </a:rPr>
              <a:t>su-per</a:t>
            </a:r>
            <a:r>
              <a:rPr lang="fr-FR" dirty="0">
                <a:cs typeface="Calibri"/>
              </a:rPr>
              <a:t> contents d'être ici ! </a:t>
            </a:r>
          </a:p>
          <a:p>
            <a:endParaRPr lang="fr-FR" dirty="0">
              <a:cs typeface="Calibri"/>
            </a:endParaRPr>
          </a:p>
          <a:p>
            <a:r>
              <a:rPr lang="fr-FR" b="0" i="0" dirty="0">
                <a:solidFill>
                  <a:srgbClr val="1D1C1D"/>
                </a:solidFill>
                <a:effectLst/>
                <a:latin typeface="Slack-Lato"/>
              </a:rPr>
              <a:t>P: Certain(e)s d'entre vous auront peut être été intrigués par le titre ou l'image? Mais qu'est-ce qu'un sous-marin nucléaire vient faire à Breizh Camp, on est à Rennes pas à Saint Nazaire non ??! </a:t>
            </a:r>
            <a:r>
              <a:rPr lang="fr-FR" b="0" i="0">
                <a:solidFill>
                  <a:srgbClr val="1D1C1D"/>
                </a:solidFill>
                <a:effectLst/>
                <a:latin typeface="Slack-Lato"/>
              </a:rPr>
              <a:t>Celles et ceux qui pensent qu'on va parler de systèmes embarqués vous pouvez changer tout de suite d'amphi sinon vous allez être déçus  pour les autres, vous inquiétez le sous-marin va émerger au fil de notre récit.</a:t>
            </a:r>
          </a:p>
          <a:p>
            <a:endParaRPr lang="fr-FR" dirty="0">
              <a:cs typeface="Calibri"/>
            </a:endParaRPr>
          </a:p>
          <a:p>
            <a:r>
              <a:rPr lang="fr-FR" dirty="0">
                <a:cs typeface="Calibri"/>
              </a:rPr>
              <a:t>T: Avant qu'on commence, on a un bouquin à vous faire gagner, il s'agit de l'excellent « </a:t>
            </a:r>
            <a:r>
              <a:rPr lang="fr-FR" dirty="0" err="1">
                <a:cs typeface="Calibri"/>
              </a:rPr>
              <a:t>Turn</a:t>
            </a:r>
            <a:r>
              <a:rPr lang="fr-FR" dirty="0">
                <a:cs typeface="Calibri"/>
              </a:rPr>
              <a:t> the </a:t>
            </a:r>
            <a:r>
              <a:rPr lang="fr-FR" dirty="0" err="1">
                <a:cs typeface="Calibri"/>
              </a:rPr>
              <a:t>ship</a:t>
            </a:r>
            <a:r>
              <a:rPr lang="fr-FR" dirty="0">
                <a:cs typeface="Calibri"/>
              </a:rPr>
              <a:t> </a:t>
            </a:r>
            <a:r>
              <a:rPr lang="fr-FR" dirty="0" err="1">
                <a:cs typeface="Calibri"/>
              </a:rPr>
              <a:t>around</a:t>
            </a:r>
            <a:r>
              <a:rPr lang="fr-FR" dirty="0">
                <a:cs typeface="Calibri" panose="020F0502020204030204"/>
              </a:rPr>
              <a:t>! - David Marquet", on compte sur vous pour faire un maximum de tweets , celleux qui couvriront le mieux la session pourront être désignés par notre arbitre international, Bruno ici au 1</a:t>
            </a:r>
            <a:r>
              <a:rPr lang="fr-FR" baseline="30000" dirty="0">
                <a:cs typeface="Calibri" panose="020F0502020204030204"/>
              </a:rPr>
              <a:t>er</a:t>
            </a:r>
            <a:r>
              <a:rPr lang="fr-FR" dirty="0">
                <a:cs typeface="Calibri" panose="020F0502020204030204"/>
              </a:rPr>
              <a:t> rang.</a:t>
            </a:r>
          </a:p>
          <a:p>
            <a:endParaRPr lang="fr-FR" dirty="0">
              <a:cs typeface="Calibri" panose="020F0502020204030204"/>
            </a:endParaRPr>
          </a:p>
          <a:p>
            <a:r>
              <a:rPr lang="fr-FR" dirty="0">
                <a:cs typeface="Calibri" panose="020F0502020204030204"/>
              </a:rPr>
              <a:t>T: Bon. Au-delà de ce problème de sous-marin, on est quand même venus ici pour vous parler d'autonomie. Plus particulièrement dans le contexte qui est le notre, c’est-à-dire une scale-up en pleine hyper-croissance. Mais avant ça présentons-nous ! </a:t>
            </a:r>
          </a:p>
          <a:p>
            <a:endParaRPr lang="fr-FR" dirty="0">
              <a:cs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cs typeface="Calibri" panose="020F0502020204030204"/>
              </a:rPr>
              <a:t>(Pauline) =&gt; Thomas PIERRAIN, 24 ans qu’il faisait du dev, de l’architecture et du conseil. Aime tellement le DDD qu’il organise le </a:t>
            </a:r>
            <a:r>
              <a:rPr lang="fr-FR" dirty="0" err="1">
                <a:cs typeface="Calibri" panose="020F0502020204030204"/>
              </a:rPr>
              <a:t>meetup</a:t>
            </a:r>
            <a:r>
              <a:rPr lang="fr-FR" dirty="0">
                <a:cs typeface="Calibri" panose="020F0502020204030204"/>
              </a:rPr>
              <a:t> DDDFR depuis de nombreuses années maintenant, et nous a rejoint chez </a:t>
            </a:r>
            <a:r>
              <a:rPr lang="fr-FR" dirty="0" err="1">
                <a:cs typeface="Calibri" panose="020F0502020204030204"/>
              </a:rPr>
              <a:t>Agicap</a:t>
            </a:r>
            <a:r>
              <a:rPr lang="fr-FR" dirty="0">
                <a:cs typeface="Calibri" panose="020F0502020204030204"/>
              </a:rPr>
              <a:t> en tant que VP of Engineering, où il n’a plus le temps de coder, ni trop même d’aller en conférences -à part aujourd’hui- mais où il s’occupe des gens.</a:t>
            </a:r>
          </a:p>
          <a:p>
            <a:endParaRPr lang="fr-FR" dirty="0">
              <a:cs typeface="Calibri" panose="020F0502020204030204"/>
            </a:endParaRPr>
          </a:p>
          <a:p>
            <a:r>
              <a:rPr lang="fr-FR" dirty="0">
                <a:cs typeface="Calibri" panose="020F0502020204030204"/>
              </a:rPr>
              <a:t>(Thomas) =&gt;  Pauline JAMIN, développeuse depuis un peu plus de 8 ans, aime aussi le DDD, le dev </a:t>
            </a:r>
            <a:r>
              <a:rPr lang="fr-FR" dirty="0" err="1">
                <a:cs typeface="Calibri" panose="020F0502020204030204"/>
              </a:rPr>
              <a:t>back-end</a:t>
            </a:r>
            <a:r>
              <a:rPr lang="fr-FR" dirty="0">
                <a:cs typeface="Calibri" panose="020F0502020204030204"/>
              </a:rPr>
              <a:t> et les langages objets et depuis peu s'intéresse beaucoup à la démarche SRE notamment depuis qu'elle a rejoint </a:t>
            </a:r>
            <a:r>
              <a:rPr lang="fr-FR" dirty="0" err="1">
                <a:cs typeface="Calibri" panose="020F0502020204030204"/>
              </a:rPr>
              <a:t>Agicap</a:t>
            </a:r>
            <a:r>
              <a:rPr lang="fr-FR" dirty="0">
                <a:cs typeface="Calibri" panose="020F0502020204030204"/>
              </a:rPr>
              <a:t> il y a plus d'un an déjà. Quand elle ne code pas, elle cours ou dévale des pentes en ski et à vélo dans les alpes. </a:t>
            </a:r>
          </a:p>
        </p:txBody>
      </p:sp>
      <p:sp>
        <p:nvSpPr>
          <p:cNvPr id="4" name="Slide Number Placeholder 3"/>
          <p:cNvSpPr>
            <a:spLocks noGrp="1"/>
          </p:cNvSpPr>
          <p:nvPr>
            <p:ph type="sldNum" sz="quarter" idx="5"/>
          </p:nvPr>
        </p:nvSpPr>
        <p:spPr/>
        <p:txBody>
          <a:bodyPr/>
          <a:lstStyle/>
          <a:p>
            <a:fld id="{788D8A45-B12B-40AF-A07B-2EBC15495A4C}" type="slidenum">
              <a:rPr lang="fr-FR" smtClean="0"/>
              <a:t>1</a:t>
            </a:fld>
            <a:endParaRPr lang="fr-FR"/>
          </a:p>
        </p:txBody>
      </p:sp>
    </p:spTree>
    <p:extLst>
      <p:ext uri="{BB962C8B-B14F-4D97-AF65-F5344CB8AC3E}">
        <p14:creationId xmlns:p14="http://schemas.microsoft.com/office/powerpoint/2010/main" val="35000458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a:t>On récupérait quotidiennement tout le contenu depuis le référentiel central, et on pouvait surcharger certaines valeurs chez nous. </a:t>
            </a:r>
          </a:p>
          <a:p>
            <a:endParaRPr lang="fr-FR"/>
          </a:p>
          <a:p>
            <a:r>
              <a:rPr lang="fr-FR"/>
              <a:t>Bien sûr si on avait surchargé une info en local, elle restait prioritaire vis-à-vis des valeurs qu’on avait en central.</a:t>
            </a:r>
          </a:p>
          <a:p>
            <a:endParaRPr lang="fr-FR"/>
          </a:p>
        </p:txBody>
      </p:sp>
      <p:sp>
        <p:nvSpPr>
          <p:cNvPr id="4" name="Slide Number Placeholder 3"/>
          <p:cNvSpPr>
            <a:spLocks noGrp="1"/>
          </p:cNvSpPr>
          <p:nvPr>
            <p:ph type="sldNum" sz="quarter" idx="5"/>
          </p:nvPr>
        </p:nvSpPr>
        <p:spPr/>
        <p:txBody>
          <a:bodyPr/>
          <a:lstStyle/>
          <a:p>
            <a:fld id="{788D8A45-B12B-40AF-A07B-2EBC15495A4C}" type="slidenum">
              <a:rPr lang="fr-FR" smtClean="0"/>
              <a:t>10</a:t>
            </a:fld>
            <a:endParaRPr lang="fr-FR"/>
          </a:p>
        </p:txBody>
      </p:sp>
    </p:spTree>
    <p:extLst>
      <p:ext uri="{BB962C8B-B14F-4D97-AF65-F5344CB8AC3E}">
        <p14:creationId xmlns:p14="http://schemas.microsoft.com/office/powerpoint/2010/main" val="21230493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On </a:t>
            </a:r>
            <a:r>
              <a:rPr lang="en-US" err="1"/>
              <a:t>s’est</a:t>
            </a:r>
            <a:r>
              <a:rPr lang="en-US"/>
              <a:t> </a:t>
            </a:r>
            <a:r>
              <a:rPr lang="en-US" err="1"/>
              <a:t>gagné</a:t>
            </a:r>
            <a:r>
              <a:rPr lang="en-US"/>
              <a:t> </a:t>
            </a:r>
            <a:r>
              <a:rPr lang="en-US" err="1"/>
              <a:t>notre</a:t>
            </a:r>
            <a:r>
              <a:rPr lang="en-US"/>
              <a:t> </a:t>
            </a:r>
            <a:r>
              <a:rPr lang="en-US" err="1"/>
              <a:t>autonomie</a:t>
            </a:r>
            <a:r>
              <a:rPr lang="en-US"/>
              <a:t> vis à vis des </a:t>
            </a:r>
            <a:r>
              <a:rPr lang="en-US" err="1"/>
              <a:t>lourdeurs</a:t>
            </a:r>
            <a:r>
              <a:rPr lang="en-US"/>
              <a:t> de </a:t>
            </a:r>
            <a:r>
              <a:rPr lang="en-US" err="1"/>
              <a:t>cette</a:t>
            </a:r>
            <a:r>
              <a:rPr lang="en-US"/>
              <a:t> </a:t>
            </a:r>
            <a:r>
              <a:rPr lang="en-US" err="1"/>
              <a:t>équipe</a:t>
            </a:r>
            <a:r>
              <a:rPr lang="en-US"/>
              <a:t> </a:t>
            </a:r>
            <a:r>
              <a:rPr lang="en-US" err="1"/>
              <a:t>reférentiel</a:t>
            </a:r>
            <a:r>
              <a:rPr lang="en-US"/>
              <a:t> central à qui il </a:t>
            </a:r>
            <a:r>
              <a:rPr lang="en-US" err="1"/>
              <a:t>fallait</a:t>
            </a:r>
            <a:r>
              <a:rPr lang="en-US"/>
              <a:t> </a:t>
            </a:r>
            <a:r>
              <a:rPr lang="en-US" err="1"/>
              <a:t>parfois</a:t>
            </a:r>
            <a:r>
              <a:rPr lang="en-US"/>
              <a:t> 1 </a:t>
            </a:r>
            <a:r>
              <a:rPr lang="en-US" err="1"/>
              <a:t>mois</a:t>
            </a:r>
            <a:r>
              <a:rPr lang="en-US"/>
              <a:t> pour faire les corrections </a:t>
            </a:r>
            <a:r>
              <a:rPr lang="en-US" err="1"/>
              <a:t>demandées</a:t>
            </a:r>
            <a:r>
              <a:rPr lang="en-US"/>
              <a:t>… </a:t>
            </a:r>
          </a:p>
          <a:p>
            <a:endParaRPr lang="en-US"/>
          </a:p>
          <a:p>
            <a:r>
              <a:rPr lang="fr-FR"/>
              <a:t>Mais ce fut un peu pénible à mettre en place tout de même (on n’avait pas prévu ça dans notre projet initial.</a:t>
            </a:r>
            <a:endParaRPr lang="en-US"/>
          </a:p>
          <a:p>
            <a:endParaRPr lang="fr-FR"/>
          </a:p>
          <a:p>
            <a:r>
              <a:rPr lang="fr-FR"/>
              <a:t>T: Et toi, de ton côté t'as eu des situations dans laquelle l'autonomie était compliquée ? </a:t>
            </a:r>
          </a:p>
        </p:txBody>
      </p:sp>
      <p:sp>
        <p:nvSpPr>
          <p:cNvPr id="4" name="Slide Number Placeholder 3"/>
          <p:cNvSpPr>
            <a:spLocks noGrp="1"/>
          </p:cNvSpPr>
          <p:nvPr>
            <p:ph type="sldNum" sz="quarter" idx="5"/>
          </p:nvPr>
        </p:nvSpPr>
        <p:spPr/>
        <p:txBody>
          <a:bodyPr/>
          <a:lstStyle/>
          <a:p>
            <a:fld id="{788D8A45-B12B-40AF-A07B-2EBC15495A4C}" type="slidenum">
              <a:rPr lang="fr-FR" smtClean="0"/>
              <a:t>11</a:t>
            </a:fld>
            <a:endParaRPr lang="fr-FR"/>
          </a:p>
        </p:txBody>
      </p:sp>
    </p:spTree>
    <p:extLst>
      <p:ext uri="{BB962C8B-B14F-4D97-AF65-F5344CB8AC3E}">
        <p14:creationId xmlns:p14="http://schemas.microsoft.com/office/powerpoint/2010/main" val="4893735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a:t>P : Bah pas vraiment. Parce que tu vois, quand j’étais dans une ancienne boite, avec mon équipe on avait besoin d'un service transverse qui aillait stocker des documents sur un </a:t>
            </a:r>
            <a:r>
              <a:rPr lang="fr-FR" err="1"/>
              <a:t>bucket</a:t>
            </a:r>
            <a:r>
              <a:rPr lang="fr-FR"/>
              <a:t> de manière transitoire : en gros tu les stockes immédiatement comme ça le client peut les récupérer direct si besoin, et ça laissait le temps de les injecter dans notre système de gestion électronique de document (la GED pour ceux qui connaissent) officiel en gérant les indisponibilités de celle-ci. Et donc, comme au final on parlait de "documents" bah </a:t>
            </a:r>
            <a:r>
              <a:rPr lang="fr-FR" err="1"/>
              <a:t>bounded</a:t>
            </a:r>
            <a:r>
              <a:rPr lang="fr-FR"/>
              <a:t> </a:t>
            </a:r>
            <a:r>
              <a:rPr lang="fr-FR" err="1"/>
              <a:t>context</a:t>
            </a:r>
            <a:r>
              <a:rPr lang="fr-FR"/>
              <a:t> découpés à la hache, ça incombait à l'équipe GED de faire ce service. Sauf que quand on leur a demandé un délai la réponse c'était plutôt un an, un an et demi :D et moi je pouvais pas attendre (je mettais en prod le MVP dans un mois). Et donc c'est là où comme nous on était en micro-services on a proposé de développer le service à leur place et hop on a pu livrer :)</a:t>
            </a:r>
            <a:endParaRPr lang="en-US">
              <a:cs typeface="Calibri"/>
            </a:endParaRPr>
          </a:p>
          <a:p>
            <a:endParaRPr lang="fr-FR"/>
          </a:p>
          <a:p>
            <a:r>
              <a:rPr lang="fr-FR" b="1"/>
              <a:t>Conclusion, des fois, l'autonomie faut la prendre quoi ! </a:t>
            </a:r>
            <a:endParaRPr lang="fr-FR" b="1">
              <a:cs typeface="Calibri"/>
            </a:endParaRPr>
          </a:p>
          <a:p>
            <a:pPr marL="0" indent="0">
              <a:buFont typeface="Arial"/>
              <a:buNone/>
            </a:pPr>
            <a:endParaRPr lang="fr-FR"/>
          </a:p>
        </p:txBody>
      </p:sp>
      <p:sp>
        <p:nvSpPr>
          <p:cNvPr id="4" name="Slide Number Placeholder 3"/>
          <p:cNvSpPr>
            <a:spLocks noGrp="1"/>
          </p:cNvSpPr>
          <p:nvPr>
            <p:ph type="sldNum" sz="quarter" idx="5"/>
          </p:nvPr>
        </p:nvSpPr>
        <p:spPr/>
        <p:txBody>
          <a:bodyPr/>
          <a:lstStyle/>
          <a:p>
            <a:fld id="{788D8A45-B12B-40AF-A07B-2EBC15495A4C}" type="slidenum">
              <a:rPr lang="fr-FR" smtClean="0"/>
              <a:t>12</a:t>
            </a:fld>
            <a:endParaRPr lang="fr-FR"/>
          </a:p>
        </p:txBody>
      </p:sp>
    </p:spTree>
    <p:extLst>
      <p:ext uri="{BB962C8B-B14F-4D97-AF65-F5344CB8AC3E}">
        <p14:creationId xmlns:p14="http://schemas.microsoft.com/office/powerpoint/2010/main" val="4172528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a:cs typeface="Calibri"/>
              </a:rPr>
              <a:t>Thomas : Ah…  Effectivement, c'est exactement ce qu'à fait un collègue une fois. Un certain Jake. </a:t>
            </a:r>
          </a:p>
          <a:p>
            <a:pPr marL="0" indent="0">
              <a:buFont typeface="Arial" panose="020B0604020202020204" pitchFamily="34" charset="0"/>
              <a:buNone/>
            </a:pPr>
            <a:endParaRPr lang="fr-FR">
              <a:cs typeface="Calibri"/>
            </a:endParaRPr>
          </a:p>
          <a:p>
            <a:r>
              <a:rPr lang="fr-FR">
                <a:cs typeface="Calibri"/>
              </a:rPr>
              <a:t>Il disait que lui et son équipe voulait être indépendants, autonomes. Ne pas devoir compter sur les autres, les SRE en particulier qui étaient tous très chargés sur un gros chantier à cette époque. </a:t>
            </a:r>
            <a:r>
              <a:rPr lang="fr-FR"/>
              <a:t>Pour celles et ceux qui ne connaitraient pas : les </a:t>
            </a:r>
            <a:r>
              <a:rPr lang="fr-FR" err="1"/>
              <a:t>SREs</a:t>
            </a:r>
            <a:r>
              <a:rPr lang="fr-FR"/>
              <a:t> (site </a:t>
            </a:r>
            <a:r>
              <a:rPr lang="fr-FR" err="1"/>
              <a:t>reliability</a:t>
            </a:r>
            <a:r>
              <a:rPr lang="fr-FR"/>
              <a:t> </a:t>
            </a:r>
            <a:r>
              <a:rPr lang="fr-FR" err="1"/>
              <a:t>engineer</a:t>
            </a:r>
            <a:r>
              <a:rPr lang="fr-FR"/>
              <a:t>) sont de sortes de supers OPS capable de coder et plus (on y reviendra un peu plus tard dans le détail)</a:t>
            </a:r>
            <a:r>
              <a:rPr lang="fr-FR">
                <a:cs typeface="Calibri"/>
              </a:rPr>
              <a:t>. Pas grand monde de disponibles côté SRE pour nos petites demandes.</a:t>
            </a:r>
          </a:p>
          <a:p>
            <a:pPr marL="0" indent="0">
              <a:buFont typeface="Arial" panose="020B0604020202020204" pitchFamily="34" charset="0"/>
              <a:buNone/>
            </a:pPr>
            <a:endParaRPr lang="fr-FR">
              <a:cs typeface="Calibri"/>
            </a:endParaRPr>
          </a:p>
          <a:p>
            <a:pPr marL="0" indent="0">
              <a:buFont typeface="Arial" panose="020B0604020202020204" pitchFamily="34" charset="0"/>
              <a:buNone/>
            </a:pPr>
            <a:endParaRPr lang="fr-FR">
              <a:cs typeface="Calibri"/>
            </a:endParaRPr>
          </a:p>
          <a:p>
            <a:pPr marL="0" indent="0">
              <a:buFont typeface="Arial" panose="020B0604020202020204" pitchFamily="34" charset="0"/>
              <a:buNone/>
            </a:pPr>
            <a:r>
              <a:rPr lang="fr-FR">
                <a:cs typeface="Calibri"/>
              </a:rPr>
              <a:t>Mais du coup si je reviens à Jake, il a demandé à sortir du giron classique pour pouvoir gérer lui-même sa prod et son infra alors que la plate forme et les outils des SRE n’étaient pas encore en place. « Laissez nous faire : on se débrouille, ne vous inquiétez pas ! »</a:t>
            </a:r>
          </a:p>
          <a:p>
            <a:pPr marL="0" indent="0">
              <a:buFont typeface="Arial" panose="020B0604020202020204" pitchFamily="34" charset="0"/>
              <a:buNone/>
            </a:pPr>
            <a:endParaRPr lang="fr-FR">
              <a:cs typeface="Calibri"/>
            </a:endParaRPr>
          </a:p>
          <a:p>
            <a:pPr marL="0" indent="0">
              <a:buFont typeface="Arial" panose="020B0604020202020204" pitchFamily="34" charset="0"/>
              <a:buNone/>
            </a:pPr>
            <a:r>
              <a:rPr lang="fr-FR">
                <a:cs typeface="Calibri"/>
              </a:rPr>
              <a:t>Mais bon, vu qu’il leur fallait un minimum de formation sur les outils utilisés (genre </a:t>
            </a:r>
            <a:r>
              <a:rPr lang="fr-FR" err="1">
                <a:cs typeface="Calibri"/>
              </a:rPr>
              <a:t>kube</a:t>
            </a:r>
            <a:r>
              <a:rPr lang="fr-FR">
                <a:cs typeface="Calibri"/>
              </a:rPr>
              <a:t> &amp; Co), il a sollicité gentiment un des </a:t>
            </a:r>
            <a:r>
              <a:rPr lang="fr-FR" err="1">
                <a:cs typeface="Calibri"/>
              </a:rPr>
              <a:t>SREs</a:t>
            </a:r>
            <a:r>
              <a:rPr lang="fr-FR">
                <a:cs typeface="Calibri"/>
              </a:rPr>
              <a:t> qui a finit par accepter de l’aider à monter toute sa stack.</a:t>
            </a:r>
          </a:p>
          <a:p>
            <a:pPr marL="0" indent="0">
              <a:buFont typeface="Arial" panose="020B0604020202020204" pitchFamily="34" charset="0"/>
              <a:buNone/>
            </a:pPr>
            <a:endParaRPr lang="fr-FR">
              <a:cs typeface="Calibri"/>
            </a:endParaRPr>
          </a:p>
          <a:p>
            <a:r>
              <a:rPr lang="fr-FR">
                <a:cs typeface="Calibri"/>
              </a:rPr>
              <a:t>Du coup Jake était dosé parce qu’il avait réussi lui –et son équipe- à être indépendant, etc. </a:t>
            </a:r>
          </a:p>
          <a:p>
            <a:pPr marL="0" indent="0">
              <a:buFont typeface="Arial" panose="020B0604020202020204" pitchFamily="34" charset="0"/>
              <a:buNone/>
            </a:pPr>
            <a:endParaRPr lang="fr-FR">
              <a:cs typeface="Calibri"/>
            </a:endParaRPr>
          </a:p>
          <a:p>
            <a:pPr marL="0" indent="0">
              <a:buFont typeface="Arial" panose="020B0604020202020204" pitchFamily="34" charset="0"/>
              <a:buNone/>
            </a:pPr>
            <a:r>
              <a:rPr lang="fr-FR">
                <a:cs typeface="Calibri"/>
              </a:rPr>
              <a:t>Il disait à qui voulait l’entendre que tout le monde devrait faire comme lui. Qu’il n’y avait que ça de vrai. Et qu’il ne comprenait pas pourquoi tout le monde ne faisait pas comme lui etc.</a:t>
            </a:r>
          </a:p>
          <a:p>
            <a:pPr marL="0" indent="0">
              <a:buFont typeface="Arial" panose="020B0604020202020204" pitchFamily="34" charset="0"/>
              <a:buNone/>
            </a:pPr>
            <a:endParaRPr lang="fr-FR">
              <a:cs typeface="Calibri"/>
            </a:endParaRPr>
          </a:p>
          <a:p>
            <a:pPr marL="0" indent="0">
              <a:buFont typeface="Arial" panose="020B0604020202020204" pitchFamily="34" charset="0"/>
              <a:buNone/>
            </a:pPr>
            <a:r>
              <a:rPr lang="fr-FR">
                <a:cs typeface="Calibri"/>
              </a:rPr>
              <a:t>…</a:t>
            </a:r>
          </a:p>
          <a:p>
            <a:pPr>
              <a:buFont typeface="Arial" panose="020B0604020202020204" pitchFamily="34" charset="0"/>
            </a:pPr>
            <a:endParaRPr lang="fr-FR">
              <a:cs typeface="Calibri"/>
            </a:endParaRPr>
          </a:p>
          <a:p>
            <a:pPr>
              <a:buFont typeface="Arial" panose="020B0604020202020204" pitchFamily="34" charset="0"/>
            </a:pPr>
            <a:r>
              <a:rPr lang="fr-FR">
                <a:cs typeface="Calibri"/>
              </a:rPr>
              <a:t>- Pauline : Et c’était vrai ? Ca à l'air un peu trop beau ton histoire. Il a eu de la chance non?  c'est pas forcément le cas de tout le monde…</a:t>
            </a:r>
          </a:p>
          <a:p>
            <a:pPr>
              <a:buFont typeface="Arial" panose="020B0604020202020204" pitchFamily="34" charset="0"/>
            </a:pPr>
            <a:endParaRPr lang="fr-FR">
              <a:cs typeface="Calibri"/>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13</a:t>
            </a:fld>
            <a:endParaRPr lang="fr-FR"/>
          </a:p>
        </p:txBody>
      </p:sp>
    </p:spTree>
    <p:extLst>
      <p:ext uri="{BB962C8B-B14F-4D97-AF65-F5344CB8AC3E}">
        <p14:creationId xmlns:p14="http://schemas.microsoft.com/office/powerpoint/2010/main" val="23305329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fr-FR"/>
              <a:t>Thomas : tu crois pas si bien dire ! Effectivement, pour eux c'était au top, pour les autres un peu moins.... </a:t>
            </a:r>
          </a:p>
          <a:p>
            <a:pPr marL="171450" indent="-171450">
              <a:buFontTx/>
              <a:buChar char="-"/>
            </a:pPr>
            <a:endParaRPr lang="fr-FR"/>
          </a:p>
          <a:p>
            <a:pPr marL="171450" indent="-171450">
              <a:buFontTx/>
              <a:buChar char="-"/>
            </a:pPr>
            <a:r>
              <a:rPr lang="fr-FR"/>
              <a:t>Pauline : ah bon ? Comment ça ?!?</a:t>
            </a:r>
          </a:p>
          <a:p>
            <a:pPr marL="0" indent="0">
              <a:buFont typeface="Arial"/>
              <a:buNone/>
            </a:pPr>
            <a:endParaRPr lang="fr-FR"/>
          </a:p>
        </p:txBody>
      </p:sp>
      <p:sp>
        <p:nvSpPr>
          <p:cNvPr id="4" name="Slide Number Placeholder 3"/>
          <p:cNvSpPr>
            <a:spLocks noGrp="1"/>
          </p:cNvSpPr>
          <p:nvPr>
            <p:ph type="sldNum" sz="quarter" idx="5"/>
          </p:nvPr>
        </p:nvSpPr>
        <p:spPr/>
        <p:txBody>
          <a:bodyPr/>
          <a:lstStyle/>
          <a:p>
            <a:fld id="{788D8A45-B12B-40AF-A07B-2EBC15495A4C}" type="slidenum">
              <a:rPr lang="fr-FR" smtClean="0"/>
              <a:t>14</a:t>
            </a:fld>
            <a:endParaRPr lang="fr-FR"/>
          </a:p>
        </p:txBody>
      </p:sp>
    </p:spTree>
    <p:extLst>
      <p:ext uri="{BB962C8B-B14F-4D97-AF65-F5344CB8AC3E}">
        <p14:creationId xmlns:p14="http://schemas.microsoft.com/office/powerpoint/2010/main" val="10102668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a:t>T: Oui, pour Jake et son </a:t>
            </a:r>
            <a:r>
              <a:rPr lang="fr-FR" err="1"/>
              <a:t>crew</a:t>
            </a:r>
            <a:r>
              <a:rPr lang="fr-FR"/>
              <a:t> : meilleure vie.</a:t>
            </a:r>
          </a:p>
          <a:p>
            <a:endParaRPr lang="fr-FR"/>
          </a:p>
          <a:p>
            <a:r>
              <a:rPr lang="fr-FR"/>
              <a:t>Pour celles et ceux qui attendaient déjà d’avoir de la dispo d’un SRE en revanche… l’attente s’était rallongée car la personne qui avait aidée Jake et sa team –et qui était censé construire la plateforme avec d’autres gens - avait accumulé encore plus de retard du coup. (Jake n’arrêtait pas de le solliciter ici ou là et le SRE ne savait plus trop comment lui dire non). Pire, il prenait l’eau lui, personnellement (ne sachant pas dire non).</a:t>
            </a:r>
          </a:p>
          <a:p>
            <a:endParaRPr lang="fr-FR"/>
          </a:p>
          <a:p>
            <a:r>
              <a:rPr lang="fr-FR"/>
              <a:t>En fait sans le savoir, Jake et sa team avaient rallongé et dégradé l’expérience de toutes les autres équipes qui attendaient sagement leur tour pour bosser avec les </a:t>
            </a:r>
            <a:r>
              <a:rPr lang="fr-FR" err="1"/>
              <a:t>SREs</a:t>
            </a:r>
            <a:r>
              <a:rPr lang="fr-FR"/>
              <a:t>, elle….</a:t>
            </a:r>
          </a:p>
          <a:p>
            <a:endParaRPr lang="fr-FR"/>
          </a:p>
          <a:p>
            <a:r>
              <a:rPr lang="fr-FR"/>
              <a:t>T: Tu vois, les choses sont parfois </a:t>
            </a:r>
            <a:r>
              <a:rPr lang="fr-FR" err="1"/>
              <a:t>inifinment</a:t>
            </a:r>
            <a:r>
              <a:rPr lang="fr-FR"/>
              <a:t> plus simples pour les gens lorsqu’ils ne voient pas la big </a:t>
            </a:r>
            <a:r>
              <a:rPr lang="fr-FR" err="1"/>
              <a:t>picture</a:t>
            </a:r>
            <a:r>
              <a:rPr lang="fr-FR"/>
              <a:t> et les conséquences de leurs actes.</a:t>
            </a:r>
          </a:p>
          <a:p>
            <a:r>
              <a:rPr lang="fr-FR"/>
              <a:t>T: Et du coup pour toi Pauline, ton histoire de GED – a posteriori- c’était si rose que ça ?</a:t>
            </a:r>
          </a:p>
        </p:txBody>
      </p:sp>
      <p:sp>
        <p:nvSpPr>
          <p:cNvPr id="4" name="Slide Number Placeholder 3"/>
          <p:cNvSpPr>
            <a:spLocks noGrp="1"/>
          </p:cNvSpPr>
          <p:nvPr>
            <p:ph type="sldNum" sz="quarter" idx="5"/>
          </p:nvPr>
        </p:nvSpPr>
        <p:spPr/>
        <p:txBody>
          <a:bodyPr/>
          <a:lstStyle/>
          <a:p>
            <a:fld id="{788D8A45-B12B-40AF-A07B-2EBC15495A4C}" type="slidenum">
              <a:rPr lang="fr-FR" smtClean="0"/>
              <a:t>15</a:t>
            </a:fld>
            <a:endParaRPr lang="fr-FR"/>
          </a:p>
        </p:txBody>
      </p:sp>
    </p:spTree>
    <p:extLst>
      <p:ext uri="{BB962C8B-B14F-4D97-AF65-F5344CB8AC3E}">
        <p14:creationId xmlns:p14="http://schemas.microsoft.com/office/powerpoint/2010/main" val="42305456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P: bah …, en fait ce que je t'ai raconté tout à l'heure, maintenant je peux te le dire : dans l'histoire y'avait des gens laissés sur le carreaux aussi....</a:t>
            </a:r>
            <a:endParaRPr lang="en-US" dirty="0">
              <a:cs typeface="Calibri"/>
            </a:endParaRPr>
          </a:p>
          <a:p>
            <a:endParaRPr lang="fr-FR"/>
          </a:p>
          <a:p>
            <a:r>
              <a:rPr lang="fr-FR" dirty="0"/>
              <a:t>T: ah bon ?!</a:t>
            </a:r>
            <a:endParaRPr lang="en-US" dirty="0"/>
          </a:p>
          <a:p>
            <a:endParaRPr lang="fr-FR"/>
          </a:p>
          <a:p>
            <a:r>
              <a:rPr lang="fr-FR" dirty="0"/>
              <a:t>P: Oui notre service on l'a livré nickel en toute autonomie, sauf que comme je disais ben c'est un service qui après tombait dans la responsabilité de l'équipe GED (gestion électronique de documents). Et eux, ils faisaient pas de micro-services... et surtout, ça respectait absolument pas leurs normes de développement, et nous on avait fait un truc hyper générique alors que eux pour la base de données ils voulaient qu'on respecte les standards de leur équipe, qu'on soit conformistes par rapport à leur </a:t>
            </a:r>
            <a:r>
              <a:rPr lang="fr-FR" dirty="0" err="1"/>
              <a:t>legacy</a:t>
            </a:r>
            <a:r>
              <a:rPr lang="fr-FR" dirty="0"/>
              <a:t>: par exemple le nommage des colonnes en base de données, les routes d'API etc.  Ils étaient un peu en panique en récupérant le bébé ! Et au final, on a du presque tout recoder :(  </a:t>
            </a:r>
            <a:endParaRPr lang="fr-FR" dirty="0">
              <a:ea typeface="Calibri" panose="020F0502020204030204"/>
              <a:cs typeface="Calibri" panose="020F0502020204030204"/>
            </a:endParaRPr>
          </a:p>
          <a:p>
            <a:r>
              <a:rPr lang="fr-FR" dirty="0">
                <a:ea typeface="Calibri" panose="020F0502020204030204"/>
                <a:cs typeface="Calibri" panose="020F0502020204030204"/>
              </a:rPr>
              <a:t>Finalement, avec le recul </a:t>
            </a:r>
            <a:r>
              <a:rPr lang="fr-FR" dirty="0"/>
              <a:t>on s'était mis d'accord mais c'était </a:t>
            </a:r>
            <a:r>
              <a:rPr lang="fr-FR" dirty="0">
                <a:ea typeface="Calibri"/>
                <a:cs typeface="Calibri"/>
              </a:rPr>
              <a:t>brouillon. </a:t>
            </a:r>
            <a:r>
              <a:rPr lang="fr-FR" dirty="0"/>
              <a:t>On n'avait pas vraiment clarifié les rôles, relations et responsabilités de nos composants. </a:t>
            </a:r>
            <a:endParaRPr lang="fr-FR" dirty="0">
              <a:ea typeface="Calibri"/>
              <a:cs typeface="Calibri"/>
            </a:endParaRPr>
          </a:p>
          <a:p>
            <a:endParaRPr lang="fr-FR">
              <a:ea typeface="Calibri"/>
              <a:cs typeface="Calibri"/>
            </a:endParaRPr>
          </a:p>
          <a:p>
            <a:r>
              <a:rPr lang="fr-FR" dirty="0">
                <a:ea typeface="Calibri"/>
                <a:cs typeface="Calibri"/>
              </a:rPr>
              <a:t>T: </a:t>
            </a:r>
            <a:r>
              <a:rPr lang="fr-FR" dirty="0"/>
              <a:t>Vous aviez pas explicité suffisamment les règles du jeu quoi.</a:t>
            </a:r>
            <a:endParaRPr lang="fr-FR" dirty="0">
              <a:ea typeface="Calibri"/>
              <a:cs typeface="Calibri"/>
            </a:endParaRPr>
          </a:p>
          <a:p>
            <a:endParaRPr lang="fr-FR">
              <a:ea typeface="Calibri"/>
              <a:cs typeface="Calibri"/>
            </a:endParaRPr>
          </a:p>
          <a:p>
            <a:r>
              <a:rPr lang="fr-FR" dirty="0">
                <a:ea typeface="Calibri"/>
                <a:cs typeface="Calibri"/>
              </a:rPr>
              <a:t>P: Exactement, on aurait du faire des </a:t>
            </a:r>
            <a:r>
              <a:rPr lang="fr-FR" dirty="0" err="1">
                <a:ea typeface="Calibri"/>
                <a:cs typeface="Calibri"/>
              </a:rPr>
              <a:t>contract</a:t>
            </a:r>
            <a:r>
              <a:rPr lang="fr-FR" dirty="0">
                <a:ea typeface="Calibri"/>
                <a:cs typeface="Calibri"/>
              </a:rPr>
              <a:t> tests par exemple et </a:t>
            </a:r>
            <a:r>
              <a:rPr lang="fr-FR" dirty="0"/>
              <a:t>se mettre d'accord sur comment se ferait la reprise du service par la team légitime.</a:t>
            </a:r>
            <a:endParaRPr lang="fr-FR" dirty="0">
              <a:ea typeface="Calibri"/>
              <a:cs typeface="Calibri"/>
            </a:endParaRPr>
          </a:p>
          <a:p>
            <a:r>
              <a:rPr lang="fr-FR" b="1" dirty="0">
                <a:ea typeface="Calibri"/>
                <a:cs typeface="Calibri"/>
              </a:rPr>
              <a:t>Bref, faut pas confondre autonomie et autarcie</a:t>
            </a:r>
            <a:r>
              <a:rPr lang="fr-FR" dirty="0">
                <a:ea typeface="Calibri"/>
                <a:cs typeface="Calibri"/>
              </a:rPr>
              <a:t>.</a:t>
            </a:r>
          </a:p>
          <a:p>
            <a:endParaRPr lang="fr-FR"/>
          </a:p>
          <a:p>
            <a:r>
              <a:rPr lang="fr-FR" dirty="0"/>
              <a:t>T: ben finalement, je pense que si on y regarde de plus près, même ma première histoire c'était pas le monde de oui-oui ! </a:t>
            </a:r>
            <a:endParaRPr lang="fr-FR" dirty="0">
              <a:cs typeface="Calibri"/>
            </a:endParaRPr>
          </a:p>
          <a:p>
            <a:r>
              <a:rPr lang="fr-FR" dirty="0">
                <a:cs typeface="Calibri"/>
              </a:rPr>
              <a:t>P: Ah bon ?!?</a:t>
            </a:r>
          </a:p>
          <a:p>
            <a:pPr marL="0" indent="0">
              <a:buFont typeface="Arial"/>
              <a:buNone/>
            </a:pPr>
            <a:endParaRPr lang="fr-FR"/>
          </a:p>
        </p:txBody>
      </p:sp>
      <p:sp>
        <p:nvSpPr>
          <p:cNvPr id="4" name="Slide Number Placeholder 3"/>
          <p:cNvSpPr>
            <a:spLocks noGrp="1"/>
          </p:cNvSpPr>
          <p:nvPr>
            <p:ph type="sldNum" sz="quarter" idx="5"/>
          </p:nvPr>
        </p:nvSpPr>
        <p:spPr/>
        <p:txBody>
          <a:bodyPr/>
          <a:lstStyle/>
          <a:p>
            <a:fld id="{788D8A45-B12B-40AF-A07B-2EBC15495A4C}" type="slidenum">
              <a:rPr lang="fr-FR" smtClean="0"/>
              <a:t>16</a:t>
            </a:fld>
            <a:endParaRPr lang="fr-FR"/>
          </a:p>
        </p:txBody>
      </p:sp>
    </p:spTree>
    <p:extLst>
      <p:ext uri="{BB962C8B-B14F-4D97-AF65-F5344CB8AC3E}">
        <p14:creationId xmlns:p14="http://schemas.microsoft.com/office/powerpoint/2010/main" val="30756613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T : bah oui. En fait notre mécanisme de cache, de référentiel local c’était bien 5 minutes.</a:t>
            </a:r>
          </a:p>
          <a:p>
            <a:r>
              <a:rPr lang="fr-FR" dirty="0"/>
              <a:t>Il y avait plusieurs problèmes en fait : </a:t>
            </a:r>
          </a:p>
          <a:p>
            <a:pPr marL="228600" indent="-228600">
              <a:buAutoNum type="arabicPeriod"/>
            </a:pPr>
            <a:r>
              <a:rPr lang="fr-FR" dirty="0"/>
              <a:t>Nos correctifs/surcharges sur tel ou tel instruments n’étaient valables que pour nous et on ne les remontaient plus à l’équipe en central</a:t>
            </a:r>
          </a:p>
          <a:p>
            <a:pPr marL="228600" indent="-228600">
              <a:buAutoNum type="arabicPeriod"/>
            </a:pPr>
            <a:r>
              <a:rPr lang="fr-FR" dirty="0"/>
              <a:t>Dans de rares cas, notre valeur surchargée empêchait de capter une modification plus récente fait par l’équipe en central.</a:t>
            </a:r>
          </a:p>
          <a:p>
            <a:pPr marL="0" indent="0">
              <a:buNone/>
            </a:pPr>
            <a:endParaRPr lang="fr-FR" dirty="0"/>
          </a:p>
          <a:p>
            <a:pPr marL="0" indent="0">
              <a:buNone/>
            </a:pPr>
            <a:r>
              <a:rPr lang="fr-FR" dirty="0"/>
              <a:t>Notre système local était un peu trop naïf : d’abord on récupérerait les données en central, et puis on les surchargeait avec nos valeurs corrigées quand elles existaient.</a:t>
            </a:r>
          </a:p>
          <a:p>
            <a:endParaRPr lang="fr-FR" dirty="0"/>
          </a:p>
          <a:p>
            <a:r>
              <a:rPr lang="fr-FR" dirty="0"/>
              <a:t>Ce qu'on a fait ne nous a servi qu'à nous, on n'a pas fait grandir les autres ni la structure et dans certains cas on était dans une situation pire qu'avant.</a:t>
            </a:r>
            <a:endParaRPr lang="en-US" dirty="0"/>
          </a:p>
          <a:p>
            <a:endParaRPr lang="fr-FR" dirty="0"/>
          </a:p>
        </p:txBody>
      </p:sp>
      <p:sp>
        <p:nvSpPr>
          <p:cNvPr id="4" name="Slide Number Placeholder 3"/>
          <p:cNvSpPr>
            <a:spLocks noGrp="1"/>
          </p:cNvSpPr>
          <p:nvPr>
            <p:ph type="sldNum" sz="quarter" idx="5"/>
          </p:nvPr>
        </p:nvSpPr>
        <p:spPr/>
        <p:txBody>
          <a:bodyPr/>
          <a:lstStyle/>
          <a:p>
            <a:fld id="{788D8A45-B12B-40AF-A07B-2EBC15495A4C}" type="slidenum">
              <a:rPr lang="fr-FR" smtClean="0"/>
              <a:t>17</a:t>
            </a:fld>
            <a:endParaRPr lang="fr-FR"/>
          </a:p>
        </p:txBody>
      </p:sp>
    </p:spTree>
    <p:extLst>
      <p:ext uri="{BB962C8B-B14F-4D97-AF65-F5344CB8AC3E}">
        <p14:creationId xmlns:p14="http://schemas.microsoft.com/office/powerpoint/2010/main" val="8849393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a:cs typeface="Calibri"/>
              </a:rPr>
              <a:t>T: Finalement, on a voulu faire les malins, aller vite, et on a créé des problèmes car on a été trop </a:t>
            </a:r>
            <a:r>
              <a:rPr lang="fr-FR" err="1">
                <a:cs typeface="Calibri"/>
              </a:rPr>
              <a:t>naifs</a:t>
            </a:r>
            <a:r>
              <a:rPr lang="fr-FR">
                <a:cs typeface="Calibri"/>
              </a:rPr>
              <a:t>... et trop impatients</a:t>
            </a:r>
          </a:p>
          <a:p>
            <a:endParaRPr lang="fr-FR">
              <a:cs typeface="Calibri"/>
            </a:endParaRPr>
          </a:p>
          <a:p>
            <a:r>
              <a:rPr lang="en-US" b="1"/>
              <a:t>T: Du coup à la lumière de </a:t>
            </a:r>
            <a:r>
              <a:rPr lang="en-US" b="1" err="1"/>
              <a:t>nos</a:t>
            </a:r>
            <a:r>
              <a:rPr lang="en-US" b="1"/>
              <a:t> petites misères </a:t>
            </a:r>
            <a:r>
              <a:rPr lang="en-US" b="1" err="1"/>
              <a:t>là</a:t>
            </a:r>
            <a:r>
              <a:rPr lang="en-US" b="1"/>
              <a:t>, on </a:t>
            </a:r>
            <a:r>
              <a:rPr lang="en-US" b="1" err="1"/>
              <a:t>peut</a:t>
            </a:r>
            <a:r>
              <a:rPr lang="en-US" b="1"/>
              <a:t> </a:t>
            </a:r>
            <a:r>
              <a:rPr lang="en-US" b="1" err="1"/>
              <a:t>décemment</a:t>
            </a:r>
            <a:r>
              <a:rPr lang="en-US" b="1"/>
              <a:t> se demander : “et </a:t>
            </a:r>
            <a:r>
              <a:rPr lang="en-US" b="1" err="1"/>
              <a:t>si</a:t>
            </a:r>
            <a:r>
              <a:rPr lang="en-US" b="1"/>
              <a:t> le </a:t>
            </a:r>
            <a:r>
              <a:rPr lang="en-US" b="1" err="1"/>
              <a:t>sujet</a:t>
            </a:r>
            <a:r>
              <a:rPr lang="en-US" b="1"/>
              <a:t> de </a:t>
            </a:r>
            <a:r>
              <a:rPr lang="en-US" b="1" err="1"/>
              <a:t>l'autonomie</a:t>
            </a:r>
            <a:r>
              <a:rPr lang="en-US" b="1"/>
              <a:t> </a:t>
            </a:r>
            <a:r>
              <a:rPr lang="en-US" b="1" err="1"/>
              <a:t>était</a:t>
            </a:r>
            <a:r>
              <a:rPr lang="en-US" b="1"/>
              <a:t> plus </a:t>
            </a:r>
            <a:r>
              <a:rPr lang="en-US" b="1" err="1"/>
              <a:t>compliqué</a:t>
            </a:r>
            <a:r>
              <a:rPr lang="en-US" b="1"/>
              <a:t> </a:t>
            </a:r>
            <a:r>
              <a:rPr lang="en-US" b="1" err="1"/>
              <a:t>qu'il</a:t>
            </a:r>
            <a:r>
              <a:rPr lang="en-US" b="1"/>
              <a:t> </a:t>
            </a:r>
            <a:r>
              <a:rPr lang="en-US" b="1" err="1"/>
              <a:t>n'y</a:t>
            </a:r>
            <a:r>
              <a:rPr lang="en-US" b="1"/>
              <a:t> </a:t>
            </a:r>
            <a:r>
              <a:rPr lang="en-US" b="1" err="1"/>
              <a:t>parait</a:t>
            </a:r>
            <a:r>
              <a:rPr lang="en-US" b="1"/>
              <a:t> ???”</a:t>
            </a:r>
            <a:endParaRPr lang="en-US" b="1">
              <a:ea typeface="Calibri"/>
              <a:cs typeface="Calibri"/>
            </a:endParaRPr>
          </a:p>
          <a:p>
            <a:endParaRPr lang="en-US">
              <a:cs typeface="Calibri"/>
            </a:endParaRPr>
          </a:p>
          <a:p>
            <a:r>
              <a:rPr lang="en-US">
                <a:cs typeface="Calibri"/>
              </a:rPr>
              <a:t>P: Ce que je </a:t>
            </a:r>
            <a:r>
              <a:rPr lang="en-US" err="1">
                <a:cs typeface="Calibri"/>
              </a:rPr>
              <a:t>te</a:t>
            </a:r>
            <a:r>
              <a:rPr lang="en-US">
                <a:cs typeface="Calibri"/>
              </a:rPr>
              <a:t> propose </a:t>
            </a:r>
            <a:r>
              <a:rPr lang="en-US" err="1">
                <a:cs typeface="Calibri"/>
              </a:rPr>
              <a:t>c'est</a:t>
            </a:r>
            <a:r>
              <a:rPr lang="en-US">
                <a:cs typeface="Calibri"/>
              </a:rPr>
              <a:t> </a:t>
            </a:r>
            <a:r>
              <a:rPr lang="en-US" err="1">
                <a:cs typeface="Calibri"/>
              </a:rPr>
              <a:t>qu'on</a:t>
            </a:r>
            <a:r>
              <a:rPr lang="en-US">
                <a:cs typeface="Calibri"/>
              </a:rPr>
              <a:t> se </a:t>
            </a:r>
            <a:r>
              <a:rPr lang="en-US" err="1">
                <a:cs typeface="Calibri"/>
              </a:rPr>
              <a:t>penche</a:t>
            </a:r>
            <a:r>
              <a:rPr lang="en-US">
                <a:cs typeface="Calibri"/>
              </a:rPr>
              <a:t> sur </a:t>
            </a:r>
            <a:r>
              <a:rPr lang="en-US" err="1">
                <a:cs typeface="Calibri"/>
              </a:rPr>
              <a:t>ce</a:t>
            </a:r>
            <a:r>
              <a:rPr lang="en-US">
                <a:cs typeface="Calibri"/>
              </a:rPr>
              <a:t> </a:t>
            </a:r>
            <a:r>
              <a:rPr lang="en-US" err="1">
                <a:cs typeface="Calibri"/>
              </a:rPr>
              <a:t>qu'à</a:t>
            </a:r>
            <a:r>
              <a:rPr lang="en-US">
                <a:cs typeface="Calibri"/>
              </a:rPr>
              <a:t> </a:t>
            </a:r>
            <a:r>
              <a:rPr lang="en-US" err="1">
                <a:cs typeface="Calibri"/>
              </a:rPr>
              <a:t>pu</a:t>
            </a:r>
            <a:r>
              <a:rPr lang="en-US">
                <a:cs typeface="Calibri"/>
              </a:rPr>
              <a:t> </a:t>
            </a:r>
            <a:r>
              <a:rPr lang="en-US" err="1">
                <a:cs typeface="Calibri"/>
              </a:rPr>
              <a:t>raconter</a:t>
            </a:r>
            <a:r>
              <a:rPr lang="en-US">
                <a:cs typeface="Calibri"/>
              </a:rPr>
              <a:t> un des leader </a:t>
            </a:r>
            <a:r>
              <a:rPr lang="en-US" err="1">
                <a:cs typeface="Calibri"/>
              </a:rPr>
              <a:t>mondiaux</a:t>
            </a:r>
            <a:r>
              <a:rPr lang="en-US">
                <a:cs typeface="Calibri"/>
              </a:rPr>
              <a:t> sur le </a:t>
            </a:r>
            <a:r>
              <a:rPr lang="en-US" err="1">
                <a:cs typeface="Calibri"/>
              </a:rPr>
              <a:t>sujet</a:t>
            </a:r>
            <a:r>
              <a:rPr lang="en-US">
                <a:cs typeface="Calibri"/>
              </a:rPr>
              <a:t> de </a:t>
            </a:r>
            <a:r>
              <a:rPr lang="en-US" err="1">
                <a:cs typeface="Calibri"/>
              </a:rPr>
              <a:t>l'autonomie</a:t>
            </a:r>
            <a:r>
              <a:rPr lang="en-US">
                <a:cs typeface="Calibri"/>
              </a:rPr>
              <a:t> : David Marquet. </a:t>
            </a:r>
            <a:endParaRPr lang="en-US">
              <a:ea typeface="Calibri"/>
              <a:cs typeface="Calibri"/>
            </a:endParaRPr>
          </a:p>
          <a:p>
            <a:endParaRPr lang="en-US">
              <a:cs typeface="Calibri"/>
            </a:endParaRPr>
          </a:p>
          <a:p>
            <a:r>
              <a:rPr lang="en-US">
                <a:cs typeface="Calibri"/>
              </a:rPr>
              <a:t>T: Bonne idée ! </a:t>
            </a:r>
            <a:endParaRPr lang="en-US">
              <a:ea typeface="Calibri"/>
              <a:cs typeface="Calibri"/>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18</a:t>
            </a:fld>
            <a:endParaRPr lang="fr-FR"/>
          </a:p>
        </p:txBody>
      </p:sp>
    </p:spTree>
    <p:extLst>
      <p:ext uri="{BB962C8B-B14F-4D97-AF65-F5344CB8AC3E}">
        <p14:creationId xmlns:p14="http://schemas.microsoft.com/office/powerpoint/2010/main" val="25236680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fr-FR">
                <a:cs typeface="Calibri"/>
              </a:rPr>
              <a:t>P: Oui, David Marquet c'est celui qui a écrit ce fameux bouquin célébré par la critique, qui est devenu une référence dans le leadership et le management. </a:t>
            </a:r>
            <a:endParaRPr lang="fr-FR"/>
          </a:p>
          <a:p>
            <a:pPr marL="171450" indent="-171450">
              <a:buFont typeface="Arial"/>
              <a:buChar char="•"/>
            </a:pPr>
            <a:endParaRPr lang="fr-FR">
              <a:cs typeface="Calibri"/>
            </a:endParaRPr>
          </a:p>
          <a:p>
            <a:pPr marL="171450" indent="-171450">
              <a:buFont typeface="Arial"/>
              <a:buChar char="•"/>
            </a:pPr>
            <a:r>
              <a:rPr lang="fr-FR">
                <a:cs typeface="Calibri"/>
              </a:rPr>
              <a:t>T: Petite question pour vous dans la salle, qui parmi vous l'a déjà lu ? (est ce que vous pouvez lever la main ?)</a:t>
            </a:r>
            <a:endParaRPr lang="fr-FR">
              <a:ea typeface="Calibri"/>
              <a:cs typeface="Calibri"/>
            </a:endParaRPr>
          </a:p>
          <a:p>
            <a:pPr marL="171450" indent="-171450">
              <a:buFont typeface="Arial"/>
              <a:buChar char="•"/>
            </a:pPr>
            <a:endParaRPr lang="fr-FR">
              <a:cs typeface="Calibri"/>
            </a:endParaRPr>
          </a:p>
          <a:p>
            <a:pPr marL="171450" indent="-171450">
              <a:buFont typeface="Arial"/>
              <a:buChar char="•"/>
            </a:pPr>
            <a:r>
              <a:rPr lang="fr-FR"/>
              <a:t>P: David Marquet est un commandant de bord de la </a:t>
            </a:r>
            <a:r>
              <a:rPr lang="fr-FR" err="1"/>
              <a:t>navy</a:t>
            </a:r>
            <a:r>
              <a:rPr lang="fr-FR"/>
              <a:t> qui se rends compte un jour que le </a:t>
            </a:r>
            <a:r>
              <a:rPr lang="fr-FR" err="1"/>
              <a:t>leardership</a:t>
            </a:r>
            <a:r>
              <a:rPr lang="fr-FR"/>
              <a:t> à la sauce </a:t>
            </a:r>
            <a:r>
              <a:rPr lang="fr-FR" err="1"/>
              <a:t>navy</a:t>
            </a:r>
            <a:r>
              <a:rPr lang="fr-FR"/>
              <a:t> n'est pas du tout efficace, voire dangereux dans certains cas... </a:t>
            </a:r>
          </a:p>
          <a:p>
            <a:pPr marL="171450" indent="-171450">
              <a:buFont typeface="Arial"/>
              <a:buChar char="•"/>
            </a:pPr>
            <a:endParaRPr lang="fr-FR">
              <a:ea typeface="Calibri"/>
              <a:cs typeface="Calibri"/>
            </a:endParaRPr>
          </a:p>
          <a:p>
            <a:pPr marL="171450" indent="-171450">
              <a:buFont typeface="Arial"/>
              <a:buChar char="•"/>
            </a:pPr>
            <a:r>
              <a:rPr lang="fr-FR"/>
              <a:t>T: à ce point ?</a:t>
            </a:r>
            <a:endParaRPr lang="fr-FR">
              <a:ea typeface="Calibri"/>
              <a:cs typeface="Calibri"/>
            </a:endParaRPr>
          </a:p>
          <a:p>
            <a:pPr marL="171450" indent="-171450">
              <a:buFont typeface="Arial"/>
              <a:buChar char="•"/>
            </a:pPr>
            <a:endParaRPr lang="fr-FR">
              <a:cs typeface="Calibri" panose="020F0502020204030204"/>
            </a:endParaRPr>
          </a:p>
          <a:p>
            <a:pPr marL="171450" indent="-171450">
              <a:buFont typeface="Arial"/>
              <a:buChar char="•"/>
            </a:pPr>
            <a:endParaRPr lang="fr-FR">
              <a:cs typeface="Calibri" panose="020F0502020204030204"/>
            </a:endParaRPr>
          </a:p>
          <a:p>
            <a:pPr marL="171450" indent="-171450">
              <a:buFont typeface="Arial"/>
              <a:buChar char="•"/>
            </a:pPr>
            <a:endParaRPr lang="fr-FR">
              <a:cs typeface="Calibri" panose="020F0502020204030204"/>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19</a:t>
            </a:fld>
            <a:endParaRPr lang="fr-FR"/>
          </a:p>
        </p:txBody>
      </p:sp>
    </p:spTree>
    <p:extLst>
      <p:ext uri="{BB962C8B-B14F-4D97-AF65-F5344CB8AC3E}">
        <p14:creationId xmlns:p14="http://schemas.microsoft.com/office/powerpoint/2010/main" val="21833693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cs typeface="Calibri"/>
              </a:rPr>
              <a:t>P : Chiffres </a:t>
            </a:r>
            <a:r>
              <a:rPr lang="fr-FR" b="1" dirty="0" err="1">
                <a:cs typeface="Calibri"/>
              </a:rPr>
              <a:t>Agicap</a:t>
            </a:r>
            <a:r>
              <a:rPr lang="fr-FR" b="1" dirty="0">
                <a:cs typeface="Calibri"/>
              </a:rPr>
              <a:t> </a:t>
            </a:r>
          </a:p>
          <a:p>
            <a:r>
              <a:rPr lang="fr-FR" b="1" dirty="0">
                <a:cs typeface="Calibri"/>
              </a:rPr>
              <a:t>P: Définition </a:t>
            </a:r>
            <a:r>
              <a:rPr lang="fr-FR" b="1" dirty="0" err="1">
                <a:cs typeface="Calibri"/>
              </a:rPr>
              <a:t>scale</a:t>
            </a:r>
            <a:r>
              <a:rPr lang="fr-FR" b="1" dirty="0">
                <a:cs typeface="Calibri"/>
              </a:rPr>
              <a:t> up</a:t>
            </a:r>
          </a:p>
          <a:p>
            <a:r>
              <a:rPr lang="fr-FR" b="1" dirty="0">
                <a:cs typeface="Calibri"/>
              </a:rPr>
              <a:t>T: demander à la hiérarchie : pas glop</a:t>
            </a:r>
          </a:p>
          <a:p>
            <a:endParaRPr lang="fr-FR">
              <a:cs typeface="Calibri"/>
            </a:endParaRPr>
          </a:p>
          <a:p>
            <a:endParaRPr lang="fr-FR">
              <a:cs typeface="Calibri"/>
            </a:endParaRPr>
          </a:p>
          <a:p>
            <a:r>
              <a:rPr lang="fr-FR">
                <a:cs typeface="Calibri"/>
              </a:rPr>
              <a:t>P: Bon. On a dit qu’on parlait d’autonomie. Mais c’est  vrai que c’est large comme concept. Ici il faut le comprendre dans le contexte d’une scale-up qui est en hyper croissance, par exemple nous qui sommes passés de 50 personnes à l'été 2020 à + de 500 aujourd'hui. Moi quand je suis arrivée côté tech on était 12 et aujourd'hui on est un plus de 140 !</a:t>
            </a:r>
          </a:p>
          <a:p>
            <a:endParaRPr lang="fr-FR">
              <a:cs typeface="Calibri"/>
            </a:endParaRPr>
          </a:p>
          <a:p>
            <a:r>
              <a:rPr lang="fr-FR">
                <a:cs typeface="Calibri"/>
              </a:rPr>
              <a:t>T : Oui. c’est clair que si toutes les décisions dans une </a:t>
            </a:r>
            <a:r>
              <a:rPr lang="fr-FR" err="1">
                <a:cs typeface="Calibri"/>
              </a:rPr>
              <a:t>scale</a:t>
            </a:r>
            <a:r>
              <a:rPr lang="fr-FR">
                <a:cs typeface="Calibri"/>
              </a:rPr>
              <a:t> up doivent passer -ou- être validée par le ou la chef… en terme d’efficacité, c’est pas ouf…</a:t>
            </a:r>
          </a:p>
          <a:p>
            <a:r>
              <a:rPr lang="fr-FR">
                <a:cs typeface="Calibri"/>
              </a:rPr>
              <a:t>T: Il faut que les gens puissent être suffisamment autonomes pour pouvoir prendre des décisions sans attendre.</a:t>
            </a:r>
          </a:p>
          <a:p>
            <a:endParaRPr lang="fr-FR">
              <a:cs typeface="Calibri"/>
            </a:endParaRPr>
          </a:p>
          <a:p>
            <a:r>
              <a:rPr lang="fr-FR">
                <a:cs typeface="Calibri"/>
              </a:rPr>
              <a:t>P: Sinon pas d’hyper croissance, ce serait de l’hyper frustration ou de l’hyper stagnation…</a:t>
            </a:r>
          </a:p>
        </p:txBody>
      </p:sp>
      <p:sp>
        <p:nvSpPr>
          <p:cNvPr id="4" name="Slide Number Placeholder 3"/>
          <p:cNvSpPr>
            <a:spLocks noGrp="1"/>
          </p:cNvSpPr>
          <p:nvPr>
            <p:ph type="sldNum" sz="quarter" idx="5"/>
          </p:nvPr>
        </p:nvSpPr>
        <p:spPr/>
        <p:txBody>
          <a:bodyPr/>
          <a:lstStyle/>
          <a:p>
            <a:fld id="{788D8A45-B12B-40AF-A07B-2EBC15495A4C}" type="slidenum">
              <a:rPr lang="fr-FR" smtClean="0"/>
              <a:t>2</a:t>
            </a:fld>
            <a:endParaRPr lang="fr-FR"/>
          </a:p>
        </p:txBody>
      </p:sp>
    </p:spTree>
    <p:extLst>
      <p:ext uri="{BB962C8B-B14F-4D97-AF65-F5344CB8AC3E}">
        <p14:creationId xmlns:p14="http://schemas.microsoft.com/office/powerpoint/2010/main" val="13518736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a:t>P: Car en fait, si on applique stricto-sensu le modèle classique de la Navy, ça ressemble plutôt à ça : </a:t>
            </a:r>
            <a:r>
              <a:rPr lang="fr-FR" b="1"/>
              <a:t>du top down bien assumé</a:t>
            </a:r>
          </a:p>
          <a:p>
            <a:r>
              <a:rPr lang="fr-FR"/>
              <a:t>C'est basé sur le modèle </a:t>
            </a:r>
            <a:r>
              <a:rPr lang="fr-FR" b="1"/>
              <a:t>Leader-Follower</a:t>
            </a:r>
            <a:r>
              <a:rPr lang="fr-FR"/>
              <a:t> où le commandant de bord a tout les pouvoirs, il est sollicité sur toutes les décisions, on est en plein top down hiérarchique militaire classique.</a:t>
            </a:r>
            <a:endParaRPr lang="fr-FR">
              <a:ea typeface="Calibri"/>
              <a:cs typeface="Calibri"/>
            </a:endParaRPr>
          </a:p>
          <a:p>
            <a:r>
              <a:rPr lang="fr-FR">
                <a:cs typeface="Calibri" panose="020F0502020204030204"/>
              </a:rPr>
              <a:t>Lorsqu'on lui confie son premier sous-marin nucléaire, il fait le constat suivant : </a:t>
            </a:r>
            <a:endParaRPr lang="fr-FR"/>
          </a:p>
          <a:p>
            <a:pPr marL="171450" indent="-171450">
              <a:buFont typeface="Arial"/>
              <a:buChar char="•"/>
            </a:pPr>
            <a:r>
              <a:rPr lang="fr-FR"/>
              <a:t>S’il applique ce modèle top down où le chef doit décider de tout : il se rends compte </a:t>
            </a:r>
            <a:r>
              <a:rPr lang="fr-FR" b="1"/>
              <a:t>qu’il va devenir lui, un gros </a:t>
            </a:r>
            <a:r>
              <a:rPr lang="fr-FR" b="1" err="1"/>
              <a:t>bottleneck</a:t>
            </a:r>
            <a:r>
              <a:rPr lang="fr-FR" b="1"/>
              <a:t>. </a:t>
            </a:r>
            <a:endParaRPr lang="fr-FR" b="1">
              <a:ea typeface="Calibri"/>
              <a:cs typeface="Calibri"/>
            </a:endParaRPr>
          </a:p>
          <a:p>
            <a:pPr marL="171450" indent="-171450">
              <a:buFont typeface="Arial"/>
              <a:buChar char="•"/>
            </a:pPr>
            <a:r>
              <a:rPr lang="fr-FR"/>
              <a:t>Ce modèle n'est </a:t>
            </a:r>
            <a:r>
              <a:rPr lang="fr-FR" b="1"/>
              <a:t>confortable pour personne</a:t>
            </a:r>
            <a:endParaRPr lang="fr-FR" b="1">
              <a:ea typeface="Calibri"/>
              <a:cs typeface="Calibri"/>
            </a:endParaRPr>
          </a:p>
          <a:p>
            <a:pPr marL="171450" indent="-171450">
              <a:buFont typeface="Arial"/>
              <a:buChar char="•"/>
            </a:pPr>
            <a:r>
              <a:rPr lang="fr-FR"/>
              <a:t>Et du coup, c'est pas fou en terme d'engagement. Dans un sous-marin nucléaire, chaque erreur se paie cash. Chaque mini retard, chaque tâche négligée peut mettre en danger tout le monde.</a:t>
            </a:r>
            <a:endParaRPr lang="fr-FR">
              <a:cs typeface="Calibri"/>
            </a:endParaRPr>
          </a:p>
          <a:p>
            <a:pPr marL="171450" indent="-171450">
              <a:buFont typeface="Arial"/>
              <a:buChar char="•"/>
            </a:pPr>
            <a:endParaRPr lang="fr-FR">
              <a:cs typeface="Calibri"/>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20</a:t>
            </a:fld>
            <a:endParaRPr lang="fr-FR"/>
          </a:p>
        </p:txBody>
      </p:sp>
    </p:spTree>
    <p:extLst>
      <p:ext uri="{BB962C8B-B14F-4D97-AF65-F5344CB8AC3E}">
        <p14:creationId xmlns:p14="http://schemas.microsoft.com/office/powerpoint/2010/main" val="37797777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a:t>T: Effectivement, le désengagement est encore plus dangereux dans un sous marin nucléaire !</a:t>
            </a:r>
          </a:p>
          <a:p>
            <a:pPr marL="0" indent="0">
              <a:buFont typeface="Arial"/>
              <a:buNone/>
            </a:pPr>
            <a:endParaRPr lang="fr-FR"/>
          </a:p>
          <a:p>
            <a:pPr marL="0" indent="0">
              <a:buFont typeface="Arial"/>
              <a:buNone/>
            </a:pPr>
            <a:r>
              <a:rPr lang="fr-FR"/>
              <a:t>P: tu m’étonnes. Et d’ailleurs il a même un jour une prise de conscience forte qu’il raconte dans son livre : "</a:t>
            </a:r>
            <a:r>
              <a:rPr lang="fr-FR" b="1" i="1"/>
              <a:t>je veux pouvoir avoir une crise cardiaque et que le navire ne coule pas</a:t>
            </a:r>
            <a:r>
              <a:rPr lang="fr-FR"/>
              <a:t>"</a:t>
            </a:r>
            <a:endParaRPr lang="fr-FR">
              <a:cs typeface="Calibri"/>
            </a:endParaRPr>
          </a:p>
          <a:p>
            <a:pPr marL="171450" indent="-171450">
              <a:buFont typeface="Arial"/>
              <a:buChar char="•"/>
            </a:pPr>
            <a:endParaRPr lang="fr-FR">
              <a:cs typeface="Calibri"/>
            </a:endParaRPr>
          </a:p>
          <a:p>
            <a:pPr marL="171450" indent="-171450">
              <a:buFont typeface="Arial"/>
              <a:buChar char="•"/>
            </a:pPr>
            <a:endParaRPr lang="fr-FR">
              <a:cs typeface="Calibri"/>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21</a:t>
            </a:fld>
            <a:endParaRPr lang="fr-FR"/>
          </a:p>
        </p:txBody>
      </p:sp>
    </p:spTree>
    <p:extLst>
      <p:ext uri="{BB962C8B-B14F-4D97-AF65-F5344CB8AC3E}">
        <p14:creationId xmlns:p14="http://schemas.microsoft.com/office/powerpoint/2010/main" val="33773293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a:t>P: Bah déjà on lui a refourgué un jour le commandement d’un des sous-marins les plus sous côté de la Navy : l’USS Santa Fe. </a:t>
            </a:r>
            <a:r>
              <a:rPr lang="fr-FR" b="1"/>
              <a:t>Un sous-marin </a:t>
            </a:r>
            <a:r>
              <a:rPr lang="fr-FR" b="1" err="1"/>
              <a:t>legacy</a:t>
            </a:r>
            <a:r>
              <a:rPr lang="fr-FR" b="1"/>
              <a:t> quoi ;-P</a:t>
            </a:r>
            <a:endParaRPr lang="en-US">
              <a:cs typeface="Calibri" panose="020F0502020204030204"/>
            </a:endParaRPr>
          </a:p>
          <a:p>
            <a:pPr marL="171450" indent="-171450">
              <a:buFont typeface="Arial,Sans-Serif"/>
              <a:buChar char="•"/>
            </a:pPr>
            <a:endParaRPr lang="fr-FR"/>
          </a:p>
          <a:p>
            <a:r>
              <a:rPr lang="fr-FR"/>
              <a:t>Et puis en arrivant et faisant le tour de celui-ci (il rencontre toutes les équipes les unes après les autres), et il se fait </a:t>
            </a:r>
            <a:r>
              <a:rPr lang="fr-FR" b="1"/>
              <a:t>un constat alarmant : tout le monde est démotivé</a:t>
            </a:r>
            <a:r>
              <a:rPr lang="fr-FR"/>
              <a:t>. </a:t>
            </a:r>
          </a:p>
          <a:p>
            <a:r>
              <a:rPr lang="fr-FR" b="1"/>
              <a:t>Tout le monde attend des instructions</a:t>
            </a:r>
            <a:r>
              <a:rPr lang="fr-FR"/>
              <a:t>, y a aucune prise d’initiative dans les équipes, et les gens sont pourtant ultra qualifiés dans leurs domaines, </a:t>
            </a:r>
            <a:r>
              <a:rPr lang="fr-FR" b="1"/>
              <a:t>mais ils sont tous passifs</a:t>
            </a:r>
            <a:r>
              <a:rPr lang="fr-FR"/>
              <a:t>.</a:t>
            </a:r>
            <a:endParaRPr lang="fr-FR">
              <a:cs typeface="Calibri"/>
            </a:endParaRPr>
          </a:p>
          <a:p>
            <a:r>
              <a:rPr lang="fr-FR"/>
              <a:t>Et que </a:t>
            </a:r>
            <a:r>
              <a:rPr lang="fr-FR" b="1"/>
              <a:t>c’est surement ce modèle de leadership </a:t>
            </a:r>
            <a:r>
              <a:rPr lang="fr-FR"/>
              <a:t>appliqué par ses prédécesseurs qui a transformé petit à petit les gens </a:t>
            </a:r>
            <a:r>
              <a:rPr lang="fr-FR" b="1"/>
              <a:t>en simples followers</a:t>
            </a:r>
            <a:endParaRPr lang="fr-FR">
              <a:cs typeface="Calibri"/>
            </a:endParaRPr>
          </a:p>
          <a:p>
            <a:endParaRPr lang="fr-FR">
              <a:cs typeface="Calibri"/>
            </a:endParaRPr>
          </a:p>
          <a:p>
            <a:r>
              <a:rPr lang="fr-FR">
                <a:cs typeface="Calibri"/>
              </a:rPr>
              <a:t>P: Et c'est là où lui s'est posé la question : </a:t>
            </a:r>
            <a:r>
              <a:rPr lang="fr-FR" b="1">
                <a:cs typeface="Calibri"/>
              </a:rPr>
              <a:t>par quoi remplacer ce mode de fonctionnement archaïque leader/followers ? </a:t>
            </a:r>
            <a:endParaRPr lang="fr-FR"/>
          </a:p>
          <a:p>
            <a:pPr marL="0" indent="0">
              <a:buFont typeface="Arial"/>
              <a:buNone/>
            </a:pPr>
            <a:r>
              <a:rPr lang="fr-FR" b="1">
                <a:cs typeface="Calibri"/>
              </a:rPr>
              <a:t>Et il a fait des découvertes qui ont révolutionné le monde du management.</a:t>
            </a:r>
            <a:endParaRPr lang="fr-FR" b="1">
              <a:ea typeface="Calibri"/>
              <a:cs typeface="Calibri"/>
            </a:endParaRPr>
          </a:p>
          <a:p>
            <a:pPr marL="0" indent="0">
              <a:buFont typeface="Arial"/>
              <a:buNone/>
            </a:pPr>
            <a:r>
              <a:rPr lang="fr-FR">
                <a:cs typeface="Calibri"/>
              </a:rPr>
              <a:t>Et c’est d’ailleurs tout l'objet de son livre.</a:t>
            </a:r>
            <a:endParaRPr lang="fr-FR">
              <a:ea typeface="Calibri"/>
              <a:cs typeface="Calibri"/>
            </a:endParaRPr>
          </a:p>
          <a:p>
            <a:pPr>
              <a:buFont typeface="Arial"/>
            </a:pPr>
            <a:r>
              <a:rPr lang="fr-FR">
                <a:cs typeface="Calibri"/>
              </a:rPr>
              <a:t>Et il a quand même transformé l'USS santa </a:t>
            </a:r>
            <a:r>
              <a:rPr lang="fr-FR" err="1">
                <a:cs typeface="Calibri"/>
              </a:rPr>
              <a:t>fé</a:t>
            </a:r>
            <a:r>
              <a:rPr lang="fr-FR">
                <a:cs typeface="Calibri"/>
              </a:rPr>
              <a:t> qui était le moins bien noté de toute la flotte américaine en exemple à suivre et d'ailleurs tout ses officiers sont devenus des leaders importants pour la NAVY.</a:t>
            </a:r>
            <a:endParaRPr lang="fr-FR">
              <a:ea typeface="Calibri" panose="020F0502020204030204"/>
              <a:cs typeface="Calibri"/>
            </a:endParaRPr>
          </a:p>
          <a:p>
            <a:pPr marL="0" indent="0">
              <a:buFontTx/>
              <a:buNone/>
            </a:pPr>
            <a:endParaRPr lang="fr-FR">
              <a:cs typeface="Calibri"/>
            </a:endParaRPr>
          </a:p>
          <a:p>
            <a:r>
              <a:rPr lang="fr-FR">
                <a:cs typeface="Calibri"/>
              </a:rPr>
              <a:t>T: Ok et concrètement, comment il s'y est pris ? </a:t>
            </a:r>
            <a:endParaRPr lang="fr-FR">
              <a:ea typeface="Calibri"/>
              <a:cs typeface="Calibri"/>
            </a:endParaRPr>
          </a:p>
          <a:p>
            <a:pPr marL="0" indent="0">
              <a:buFont typeface="Arial"/>
              <a:buNone/>
            </a:pPr>
            <a:endParaRPr lang="fr-FR"/>
          </a:p>
          <a:p>
            <a:pPr marL="0" indent="0">
              <a:buFont typeface="Arial"/>
              <a:buNone/>
            </a:pPr>
            <a:endParaRPr lang="fr-FR"/>
          </a:p>
        </p:txBody>
      </p:sp>
      <p:sp>
        <p:nvSpPr>
          <p:cNvPr id="4" name="Slide Number Placeholder 3"/>
          <p:cNvSpPr>
            <a:spLocks noGrp="1"/>
          </p:cNvSpPr>
          <p:nvPr>
            <p:ph type="sldNum" sz="quarter" idx="5"/>
          </p:nvPr>
        </p:nvSpPr>
        <p:spPr/>
        <p:txBody>
          <a:bodyPr/>
          <a:lstStyle/>
          <a:p>
            <a:fld id="{788D8A45-B12B-40AF-A07B-2EBC15495A4C}" type="slidenum">
              <a:rPr lang="fr-FR" smtClean="0"/>
              <a:t>22</a:t>
            </a:fld>
            <a:endParaRPr lang="fr-FR"/>
          </a:p>
        </p:txBody>
      </p:sp>
    </p:spTree>
    <p:extLst>
      <p:ext uri="{BB962C8B-B14F-4D97-AF65-F5344CB8AC3E}">
        <p14:creationId xmlns:p14="http://schemas.microsoft.com/office/powerpoint/2010/main" val="30928587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a:cs typeface="Calibri" panose="020F0502020204030204"/>
              </a:rPr>
              <a:t>P:  Sans réexpliquer tout le bouquin, je te propose de parcourir quelques unes de ses citations dans le livre qui sont assez explicites.</a:t>
            </a:r>
          </a:p>
        </p:txBody>
      </p:sp>
      <p:sp>
        <p:nvSpPr>
          <p:cNvPr id="4" name="Slide Number Placeholder 3"/>
          <p:cNvSpPr>
            <a:spLocks noGrp="1"/>
          </p:cNvSpPr>
          <p:nvPr>
            <p:ph type="sldNum" sz="quarter" idx="5"/>
          </p:nvPr>
        </p:nvSpPr>
        <p:spPr/>
        <p:txBody>
          <a:bodyPr/>
          <a:lstStyle/>
          <a:p>
            <a:fld id="{788D8A45-B12B-40AF-A07B-2EBC15495A4C}" type="slidenum">
              <a:rPr lang="fr-FR" smtClean="0"/>
              <a:t>23</a:t>
            </a:fld>
            <a:endParaRPr lang="fr-FR"/>
          </a:p>
        </p:txBody>
      </p:sp>
    </p:spTree>
    <p:extLst>
      <p:ext uri="{BB962C8B-B14F-4D97-AF65-F5344CB8AC3E}">
        <p14:creationId xmlns:p14="http://schemas.microsoft.com/office/powerpoint/2010/main" val="15413292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ea typeface="Calibri" panose="020F0502020204030204"/>
                <a:cs typeface="Calibri" panose="020F0502020204030204"/>
              </a:rPr>
              <a:t>P</a:t>
            </a:r>
          </a:p>
        </p:txBody>
      </p:sp>
      <p:sp>
        <p:nvSpPr>
          <p:cNvPr id="4" name="Slide Number Placeholder 3"/>
          <p:cNvSpPr>
            <a:spLocks noGrp="1"/>
          </p:cNvSpPr>
          <p:nvPr>
            <p:ph type="sldNum" sz="quarter" idx="5"/>
          </p:nvPr>
        </p:nvSpPr>
        <p:spPr/>
        <p:txBody>
          <a:bodyPr/>
          <a:lstStyle/>
          <a:p>
            <a:fld id="{788D8A45-B12B-40AF-A07B-2EBC15495A4C}" type="slidenum">
              <a:rPr lang="fr-FR" smtClean="0"/>
              <a:t>24</a:t>
            </a:fld>
            <a:endParaRPr lang="fr-FR"/>
          </a:p>
        </p:txBody>
      </p:sp>
    </p:spTree>
    <p:extLst>
      <p:ext uri="{BB962C8B-B14F-4D97-AF65-F5344CB8AC3E}">
        <p14:creationId xmlns:p14="http://schemas.microsoft.com/office/powerpoint/2010/main" val="38151664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cs typeface="Calibri" panose="020F0502020204030204"/>
              </a:rPr>
              <a:t>P: I </a:t>
            </a:r>
            <a:r>
              <a:rPr lang="fr-FR" dirty="0" err="1">
                <a:cs typeface="Calibri" panose="020F0502020204030204"/>
              </a:rPr>
              <a:t>intend</a:t>
            </a:r>
            <a:r>
              <a:rPr lang="fr-FR" dirty="0">
                <a:cs typeface="Calibri" panose="020F0502020204030204"/>
              </a:rPr>
              <a:t> to...</a:t>
            </a:r>
          </a:p>
        </p:txBody>
      </p:sp>
      <p:sp>
        <p:nvSpPr>
          <p:cNvPr id="4" name="Slide Number Placeholder 3"/>
          <p:cNvSpPr>
            <a:spLocks noGrp="1"/>
          </p:cNvSpPr>
          <p:nvPr>
            <p:ph type="sldNum" sz="quarter" idx="5"/>
          </p:nvPr>
        </p:nvSpPr>
        <p:spPr/>
        <p:txBody>
          <a:bodyPr/>
          <a:lstStyle/>
          <a:p>
            <a:fld id="{788D8A45-B12B-40AF-A07B-2EBC15495A4C}" type="slidenum">
              <a:rPr lang="fr-FR" smtClean="0"/>
              <a:t>25</a:t>
            </a:fld>
            <a:endParaRPr lang="fr-FR"/>
          </a:p>
        </p:txBody>
      </p:sp>
    </p:spTree>
    <p:extLst>
      <p:ext uri="{BB962C8B-B14F-4D97-AF65-F5344CB8AC3E}">
        <p14:creationId xmlns:p14="http://schemas.microsoft.com/office/powerpoint/2010/main" val="16164537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cs typeface="Calibri" panose="020F0502020204030204"/>
              </a:rPr>
              <a:t>T</a:t>
            </a:r>
          </a:p>
        </p:txBody>
      </p:sp>
      <p:sp>
        <p:nvSpPr>
          <p:cNvPr id="4" name="Slide Number Placeholder 3"/>
          <p:cNvSpPr>
            <a:spLocks noGrp="1"/>
          </p:cNvSpPr>
          <p:nvPr>
            <p:ph type="sldNum" sz="quarter" idx="5"/>
          </p:nvPr>
        </p:nvSpPr>
        <p:spPr/>
        <p:txBody>
          <a:bodyPr/>
          <a:lstStyle/>
          <a:p>
            <a:fld id="{788D8A45-B12B-40AF-A07B-2EBC15495A4C}" type="slidenum">
              <a:rPr lang="fr-FR" smtClean="0"/>
              <a:t>26</a:t>
            </a:fld>
            <a:endParaRPr lang="fr-FR"/>
          </a:p>
        </p:txBody>
      </p:sp>
    </p:spTree>
    <p:extLst>
      <p:ext uri="{BB962C8B-B14F-4D97-AF65-F5344CB8AC3E}">
        <p14:creationId xmlns:p14="http://schemas.microsoft.com/office/powerpoint/2010/main" val="33593367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ea typeface="Calibri" panose="020F0502020204030204"/>
                <a:cs typeface="Calibri" panose="020F0502020204030204"/>
              </a:rPr>
              <a:t>P: </a:t>
            </a:r>
            <a:r>
              <a:rPr lang="fr-FR" b="1" dirty="0">
                <a:ea typeface="Calibri" panose="020F0502020204030204"/>
                <a:cs typeface="Calibri" panose="020F0502020204030204"/>
              </a:rPr>
              <a:t>QUART</a:t>
            </a:r>
            <a:r>
              <a:rPr lang="fr-FR" dirty="0">
                <a:ea typeface="Calibri" panose="020F0502020204030204"/>
                <a:cs typeface="Calibri" panose="020F0502020204030204"/>
              </a:rPr>
              <a:t>. si y'a un incendie sur le navire, tu veux que les gens fassent tous ce qu'ils peuvent pour éteindre le feu, tu veux pas qu'ils restent englués dans une procédure qui peut ne pas avoir de sens dans certains cas. En fait, tu veux que les gens soit certifiés sur les manipulations qu'ils auraient besoin de connaitre, mais tu veux pas qu'ils suivent à la lettre un protocole, tu veux qu'il éteignent le feu ! </a:t>
            </a:r>
          </a:p>
          <a:p>
            <a:endParaRPr lang="fr-FR">
              <a:ea typeface="Calibri" panose="020F0502020204030204"/>
              <a:cs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cs typeface="Calibri" panose="020F0502020204030204"/>
              </a:rPr>
              <a:t>T: on pourrait le formuler autrement en raisonnant en termes de dépendance et d'indépendances des gens : si on donne que des instructions on créé de la dépendance, si on donne des intentions uniquement on permet aux gens de prendre leur indépendance</a:t>
            </a:r>
          </a:p>
          <a:p>
            <a:endParaRPr lang="fr-FR">
              <a:ea typeface="Calibri" panose="020F0502020204030204"/>
              <a:cs typeface="Calibri" panose="020F0502020204030204"/>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27</a:t>
            </a:fld>
            <a:endParaRPr lang="fr-FR"/>
          </a:p>
        </p:txBody>
      </p:sp>
    </p:spTree>
    <p:extLst>
      <p:ext uri="{BB962C8B-B14F-4D97-AF65-F5344CB8AC3E}">
        <p14:creationId xmlns:p14="http://schemas.microsoft.com/office/powerpoint/2010/main" val="25519314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cs typeface="Calibri" panose="020F0502020204030204"/>
              </a:rPr>
              <a:t>T: Par défaut, si je ne dis pas non (en tant que chef), c’est oui</a:t>
            </a:r>
          </a:p>
          <a:p>
            <a:endParaRPr lang="fr-FR" b="1" dirty="0">
              <a:cs typeface="Calibri" panose="020F0502020204030204"/>
            </a:endParaRPr>
          </a:p>
          <a:p>
            <a:r>
              <a:rPr lang="en-US" b="1" dirty="0" err="1"/>
              <a:t>Ils</a:t>
            </a:r>
            <a:r>
              <a:rPr lang="en-US" b="1" dirty="0"/>
              <a:t> </a:t>
            </a:r>
            <a:r>
              <a:rPr lang="en-US" b="1" dirty="0" err="1"/>
              <a:t>sont</a:t>
            </a:r>
            <a:r>
              <a:rPr lang="en-US" b="1" dirty="0"/>
              <a:t> </a:t>
            </a:r>
            <a:r>
              <a:rPr lang="en-US" b="1" dirty="0" err="1"/>
              <a:t>passés</a:t>
            </a:r>
            <a:r>
              <a:rPr lang="en-US" b="1" dirty="0"/>
              <a:t> d’un “permission-based” system à un “intentions-based” system</a:t>
            </a:r>
            <a:endParaRPr lang="fr-FR" b="1" dirty="0">
              <a:cs typeface="Calibri" panose="020F0502020204030204"/>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28</a:t>
            </a:fld>
            <a:endParaRPr lang="fr-FR"/>
          </a:p>
        </p:txBody>
      </p:sp>
    </p:spTree>
    <p:extLst>
      <p:ext uri="{BB962C8B-B14F-4D97-AF65-F5344CB8AC3E}">
        <p14:creationId xmlns:p14="http://schemas.microsoft.com/office/powerpoint/2010/main" val="6493768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cs typeface="Calibri" panose="020F0502020204030204"/>
              </a:rPr>
              <a:t>Créer l’espace pour la réflexion, c’est poser des questions aux gens, et leur laisser surtout ce petit temps pour réfléchir qu’on ne laisse pas forcément quand on donne de suite des instructions (ou en donnant notre version immédiatement)</a:t>
            </a:r>
            <a:endParaRPr lang="fr-FR" dirty="0"/>
          </a:p>
        </p:txBody>
      </p:sp>
      <p:sp>
        <p:nvSpPr>
          <p:cNvPr id="4" name="Slide Number Placeholder 3"/>
          <p:cNvSpPr>
            <a:spLocks noGrp="1"/>
          </p:cNvSpPr>
          <p:nvPr>
            <p:ph type="sldNum" sz="quarter" idx="5"/>
          </p:nvPr>
        </p:nvSpPr>
        <p:spPr/>
        <p:txBody>
          <a:bodyPr/>
          <a:lstStyle/>
          <a:p>
            <a:fld id="{788D8A45-B12B-40AF-A07B-2EBC15495A4C}" type="slidenum">
              <a:rPr lang="fr-FR" smtClean="0"/>
              <a:t>29</a:t>
            </a:fld>
            <a:endParaRPr lang="fr-FR"/>
          </a:p>
        </p:txBody>
      </p:sp>
    </p:spTree>
    <p:extLst>
      <p:ext uri="{BB962C8B-B14F-4D97-AF65-F5344CB8AC3E}">
        <p14:creationId xmlns:p14="http://schemas.microsoft.com/office/powerpoint/2010/main" val="37864802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a:cs typeface="Calibri"/>
              </a:rPr>
              <a:t>T:  Mais au fait Pauline, qu'est-ce qui t'as décidé toi, à rejoindre une start-up ? </a:t>
            </a:r>
          </a:p>
          <a:p>
            <a:r>
              <a:rPr lang="fr-FR">
                <a:cs typeface="Calibri"/>
              </a:rPr>
              <a:t>P: Bah </a:t>
            </a:r>
            <a:r>
              <a:rPr lang="fr-FR"/>
              <a:t>justement </a:t>
            </a:r>
            <a:r>
              <a:rPr lang="fr-FR">
                <a:cs typeface="Calibri"/>
              </a:rPr>
              <a:t>l'autonomie pardi ! Tu sais ne </a:t>
            </a:r>
            <a:r>
              <a:rPr lang="fr-FR"/>
              <a:t>pas faire de politique, pouvoir avancer comme on le souhaite, ne pas dépendre d'un architecte central dans sa tour d'ivoire pour prendre des décisions. </a:t>
            </a:r>
            <a:br>
              <a:rPr lang="fr-FR">
                <a:cs typeface="+mn-lt"/>
              </a:rPr>
            </a:br>
            <a:r>
              <a:rPr lang="fr-FR"/>
              <a:t>Et toi ? </a:t>
            </a:r>
            <a:endParaRPr lang="fr-FR">
              <a:cs typeface="Calibri"/>
            </a:endParaRPr>
          </a:p>
          <a:p>
            <a:endParaRPr lang="fr-FR">
              <a:cs typeface="Calibri"/>
            </a:endParaRPr>
          </a:p>
          <a:p>
            <a:r>
              <a:rPr lang="fr-FR">
                <a:cs typeface="Calibri"/>
              </a:rPr>
              <a:t>T: Bah… Juste pour le pognon :p </a:t>
            </a:r>
          </a:p>
          <a:p>
            <a:endParaRPr lang="fr-FR">
              <a:cs typeface="Calibri"/>
            </a:endParaRPr>
          </a:p>
          <a:p>
            <a:r>
              <a:rPr lang="fr-FR">
                <a:cs typeface="Calibri"/>
              </a:rPr>
              <a:t>P: Ah ouais ? Faut qu'on parle Thomas après la conférence :D</a:t>
            </a:r>
          </a:p>
          <a:p>
            <a:endParaRPr lang="fr-FR">
              <a:cs typeface="Calibri"/>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3</a:t>
            </a:fld>
            <a:endParaRPr lang="fr-FR"/>
          </a:p>
        </p:txBody>
      </p:sp>
    </p:spTree>
    <p:extLst>
      <p:ext uri="{BB962C8B-B14F-4D97-AF65-F5344CB8AC3E}">
        <p14:creationId xmlns:p14="http://schemas.microsoft.com/office/powerpoint/2010/main" val="66964994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fr-FR">
                <a:cs typeface="Calibri" panose="020F0502020204030204"/>
              </a:rPr>
              <a:t>P: Effectivement, il explique aussi que Rome ne s’est pas fait en un jour, et que ce passage de leader/followers à leader/leader peut prendre pas mal de temps en fonction de la culture et du contexte.</a:t>
            </a:r>
          </a:p>
          <a:p>
            <a:pPr marL="0" indent="0">
              <a:buFont typeface="Arial"/>
              <a:buNone/>
            </a:pPr>
            <a:endParaRPr lang="fr-FR">
              <a:cs typeface="Calibri" panose="020F0502020204030204"/>
            </a:endParaRPr>
          </a:p>
          <a:p>
            <a:pPr marL="0" indent="0">
              <a:buFont typeface="Arial"/>
              <a:buNone/>
            </a:pPr>
            <a:r>
              <a:rPr lang="fr-FR">
                <a:cs typeface="Calibri" panose="020F0502020204030204"/>
              </a:rPr>
              <a:t>T: Tu crois pas si bien dire…</a:t>
            </a:r>
            <a:endParaRPr lang="fr-FR">
              <a:ea typeface="Calibri"/>
              <a:cs typeface="Calibri" panose="020F0502020204030204"/>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30</a:t>
            </a:fld>
            <a:endParaRPr lang="fr-FR"/>
          </a:p>
        </p:txBody>
      </p:sp>
    </p:spTree>
    <p:extLst>
      <p:ext uri="{BB962C8B-B14F-4D97-AF65-F5344CB8AC3E}">
        <p14:creationId xmlns:p14="http://schemas.microsoft.com/office/powerpoint/2010/main" val="23162667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fr-FR" dirty="0">
                <a:cs typeface="Calibri" panose="020F0502020204030204"/>
              </a:rPr>
              <a:t>P: Ne jamais se décourager. Un bon esprit d’équipe doit pouvoir nous aider à surmonter toutes les difficultés. C’est avant tout une question de </a:t>
            </a:r>
            <a:r>
              <a:rPr lang="fr-FR" dirty="0" err="1">
                <a:cs typeface="Calibri" panose="020F0502020204030204"/>
              </a:rPr>
              <a:t>mindset</a:t>
            </a:r>
            <a:r>
              <a:rPr lang="fr-FR" dirty="0">
                <a:cs typeface="Calibri" panose="020F0502020204030204"/>
              </a:rPr>
              <a:t>.</a:t>
            </a:r>
          </a:p>
          <a:p>
            <a:pPr marL="0" indent="0">
              <a:buFont typeface="Arial"/>
              <a:buNone/>
            </a:pPr>
            <a:endParaRPr lang="fr-FR" dirty="0">
              <a:cs typeface="Calibri" panose="020F0502020204030204"/>
            </a:endParaRPr>
          </a:p>
          <a:p>
            <a:pPr marL="0" indent="0">
              <a:buFont typeface="Arial"/>
              <a:buNone/>
            </a:pPr>
            <a:endParaRPr lang="fr-FR" dirty="0">
              <a:cs typeface="Calibri" panose="020F0502020204030204"/>
            </a:endParaRPr>
          </a:p>
          <a:p>
            <a:pPr marL="0" indent="0">
              <a:buFont typeface="Arial"/>
              <a:buNone/>
            </a:pPr>
            <a:r>
              <a:rPr lang="fr-FR" dirty="0">
                <a:cs typeface="Calibri" panose="020F0502020204030204"/>
              </a:rPr>
              <a:t>T: tiens, ça me fait penser à un tweet de Kent Beck que j’ai vu passer il y a quelques jours. Il dit en substance : </a:t>
            </a:r>
            <a:br>
              <a:rPr lang="fr-FR" dirty="0">
                <a:cs typeface="Calibri" panose="020F0502020204030204"/>
              </a:rPr>
            </a:br>
            <a:r>
              <a:rPr lang="fr-FR" dirty="0">
                <a:cs typeface="Calibri" panose="020F0502020204030204"/>
              </a:rPr>
              <a:t>« nous les devs, on est tellement concentrés sur la difficulté de faire notre travail, qu’on oublie trop souvent de se demander ce qui rendrait notre travail plus facile. »</a:t>
            </a:r>
          </a:p>
          <a:p>
            <a:pPr marL="0" indent="0">
              <a:buFont typeface="Arial"/>
              <a:buNone/>
            </a:pPr>
            <a:endParaRPr lang="fr-FR" dirty="0">
              <a:cs typeface="Calibri" panose="020F0502020204030204"/>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31</a:t>
            </a:fld>
            <a:endParaRPr lang="fr-FR"/>
          </a:p>
        </p:txBody>
      </p:sp>
    </p:spTree>
    <p:extLst>
      <p:ext uri="{BB962C8B-B14F-4D97-AF65-F5344CB8AC3E}">
        <p14:creationId xmlns:p14="http://schemas.microsoft.com/office/powerpoint/2010/main" val="148822145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cs typeface="Calibri"/>
              </a:rPr>
              <a:t>T: Tu vois Pauline, c'est exactement ça que j'avais en tête lors de mon arrivée chez </a:t>
            </a:r>
            <a:r>
              <a:rPr lang="fr-FR" dirty="0" err="1">
                <a:cs typeface="Calibri"/>
              </a:rPr>
              <a:t>Agicap</a:t>
            </a:r>
            <a:r>
              <a:rPr lang="fr-FR" dirty="0">
                <a:cs typeface="Calibri"/>
              </a:rPr>
              <a:t> en Octobre dernier.</a:t>
            </a:r>
            <a:endParaRPr lang="fr-FR" dirty="0"/>
          </a:p>
          <a:p>
            <a:endParaRPr lang="fr-FR" dirty="0">
              <a:cs typeface="Calibri"/>
            </a:endParaRPr>
          </a:p>
          <a:p>
            <a:pPr marL="0" indent="0">
              <a:buFont typeface="Arial"/>
              <a:buNone/>
            </a:pPr>
            <a:r>
              <a:rPr lang="fr-FR" dirty="0">
                <a:cs typeface="Calibri"/>
              </a:rPr>
              <a:t>Comme prévu, en arrivant je fais le tour du sous-marin, je rencontre tout le monde, j’attends un peu pour bien observer comment les gens travaillent ici,… et là j'ai vu des trucs qui m'ont un peu intrigués </a:t>
            </a:r>
            <a:r>
              <a:rPr lang="fr-FR" b="1" dirty="0">
                <a:cs typeface="Calibri"/>
              </a:rPr>
              <a:t>et je me suis dit que je pouvais pas lancer cette démarche en l'état</a:t>
            </a:r>
            <a:r>
              <a:rPr lang="fr-FR" dirty="0">
                <a:cs typeface="Calibri"/>
              </a:rPr>
              <a:t>. </a:t>
            </a:r>
            <a:endParaRPr lang="fr-FR" dirty="0">
              <a:ea typeface="Calibri"/>
              <a:cs typeface="Calibri"/>
            </a:endParaRPr>
          </a:p>
          <a:p>
            <a:pPr marL="0" indent="0">
              <a:buFont typeface="Arial"/>
              <a:buNone/>
            </a:pPr>
            <a:endParaRPr lang="fr-FR" dirty="0">
              <a:cs typeface="Calibri"/>
            </a:endParaRPr>
          </a:p>
          <a:p>
            <a:pPr marL="0" indent="0">
              <a:buFont typeface="Arial"/>
              <a:buNone/>
            </a:pPr>
            <a:r>
              <a:rPr lang="fr-FR" dirty="0"/>
              <a:t>P: Déjà, j’imagine que tu ne </a:t>
            </a:r>
            <a:r>
              <a:rPr lang="fr-FR" dirty="0">
                <a:cs typeface="Calibri"/>
              </a:rPr>
              <a:t>peux pas parler à un dev comme tu parlerais à un officier en 2022, deux salles deux ambiances. ;-P</a:t>
            </a:r>
            <a:endParaRPr lang="fr-FR" dirty="0">
              <a:ea typeface="Calibri"/>
              <a:cs typeface="Calibri"/>
            </a:endParaRPr>
          </a:p>
          <a:p>
            <a:pPr marL="0" indent="0">
              <a:buFont typeface="Arial"/>
              <a:buNone/>
            </a:pPr>
            <a:endParaRPr lang="fr-FR" dirty="0">
              <a:cs typeface="Calibri"/>
            </a:endParaRPr>
          </a:p>
          <a:p>
            <a:r>
              <a:rPr lang="fr-FR" dirty="0">
                <a:cs typeface="Calibri"/>
              </a:rPr>
              <a:t>T: oui, ça c’est sur mais ça tombe bien parce que c'était pas cette partie là du bouquin que j'étais venu chercher (le côté militaire). Plus sérieusement, même si j’ai été très impressionné sur de nombreux sujets : la qualité des gens en place, la proximité avec les experts métiers, le modèle de Product manager qui fait aussi PO, le produit qui est –au même titre que la tech-géré par le CTO (Lucas </a:t>
            </a:r>
            <a:r>
              <a:rPr lang="fr-FR" dirty="0" err="1">
                <a:cs typeface="Calibri"/>
              </a:rPr>
              <a:t>Bertola</a:t>
            </a:r>
            <a:r>
              <a:rPr lang="fr-FR" dirty="0">
                <a:cs typeface="Calibri"/>
              </a:rPr>
              <a:t>) , la richesse fonctionnelle du produit, la machine de guerre en place pour croitre et devenir un géant européen, voire mondial, la qualité de l’</a:t>
            </a:r>
            <a:r>
              <a:rPr lang="fr-FR" dirty="0" err="1">
                <a:cs typeface="Calibri"/>
              </a:rPr>
              <a:t>onboarding</a:t>
            </a:r>
            <a:r>
              <a:rPr lang="fr-FR" dirty="0">
                <a:cs typeface="Calibri"/>
              </a:rPr>
              <a:t>, la maturité de ceux qui pilotent la stratégie malgré leur jeune âge, etc.         y’a quand même des choses qui m'ont gênées dans ce que j’ai vu.</a:t>
            </a:r>
          </a:p>
          <a:p>
            <a:pPr marL="0" indent="0">
              <a:buFont typeface="Arial"/>
              <a:buNone/>
            </a:pPr>
            <a:endParaRPr lang="fr-FR" dirty="0">
              <a:cs typeface="Calibri"/>
            </a:endParaRPr>
          </a:p>
          <a:p>
            <a:pPr marL="0" indent="0">
              <a:buFont typeface="Arial"/>
              <a:buNone/>
            </a:pPr>
            <a:r>
              <a:rPr lang="fr-FR" dirty="0">
                <a:cs typeface="Calibri"/>
              </a:rPr>
              <a:t>Je me suis dit : « si tu lances la démarche « </a:t>
            </a:r>
            <a:r>
              <a:rPr lang="fr-FR" dirty="0" err="1">
                <a:cs typeface="Calibri"/>
              </a:rPr>
              <a:t>turn</a:t>
            </a:r>
            <a:r>
              <a:rPr lang="fr-FR" dirty="0">
                <a:cs typeface="Calibri"/>
              </a:rPr>
              <a:t> the </a:t>
            </a:r>
            <a:r>
              <a:rPr lang="fr-FR" dirty="0" err="1">
                <a:cs typeface="Calibri"/>
              </a:rPr>
              <a:t>ship</a:t>
            </a:r>
            <a:r>
              <a:rPr lang="fr-FR" dirty="0">
                <a:cs typeface="Calibri"/>
              </a:rPr>
              <a:t> </a:t>
            </a:r>
            <a:r>
              <a:rPr lang="fr-FR" dirty="0" err="1">
                <a:cs typeface="Calibri"/>
              </a:rPr>
              <a:t>around</a:t>
            </a:r>
            <a:r>
              <a:rPr lang="fr-FR" dirty="0">
                <a:cs typeface="Calibri"/>
              </a:rPr>
              <a:t> » dès ton arrivée, tu prends le risque de créer un monstre. »</a:t>
            </a:r>
          </a:p>
          <a:p>
            <a:pPr marL="0" indent="0">
              <a:buFont typeface="Arial"/>
              <a:buNone/>
            </a:pPr>
            <a:endParaRPr lang="fr-FR" dirty="0">
              <a:cs typeface="Calibri"/>
            </a:endParaRPr>
          </a:p>
          <a:p>
            <a:pPr marL="0" marR="0" lvl="0" indent="0" algn="l" defTabSz="914400" rtl="0" eaLnBrk="1" fontAlgn="auto" latinLnBrk="0" hangingPunct="1">
              <a:lnSpc>
                <a:spcPct val="100000"/>
              </a:lnSpc>
              <a:spcBef>
                <a:spcPts val="0"/>
              </a:spcBef>
              <a:spcAft>
                <a:spcPts val="0"/>
              </a:spcAft>
              <a:buClrTx/>
              <a:buSzTx/>
              <a:buFont typeface="Arial"/>
              <a:buNone/>
              <a:tabLst/>
              <a:defRPr/>
            </a:pPr>
            <a:r>
              <a:rPr lang="fr-FR" dirty="0">
                <a:cs typeface="Calibri"/>
              </a:rPr>
              <a:t>P: Ah ouais un monstre carrément, t'abuses pas un peu ? </a:t>
            </a:r>
          </a:p>
          <a:p>
            <a:pPr marL="0" marR="0" lvl="0" indent="0" algn="l" defTabSz="914400" rtl="0" eaLnBrk="1" fontAlgn="auto" latinLnBrk="0" hangingPunct="1">
              <a:lnSpc>
                <a:spcPct val="100000"/>
              </a:lnSpc>
              <a:spcBef>
                <a:spcPts val="0"/>
              </a:spcBef>
              <a:spcAft>
                <a:spcPts val="0"/>
              </a:spcAft>
              <a:buClrTx/>
              <a:buSzTx/>
              <a:buFont typeface="Arial"/>
              <a:buNone/>
              <a:tabLst/>
              <a:defRPr/>
            </a:pPr>
            <a:r>
              <a:rPr lang="fr-FR" dirty="0">
                <a:cs typeface="Calibri"/>
              </a:rPr>
              <a:t>T: </a:t>
            </a:r>
            <a:r>
              <a:rPr lang="fr-FR" dirty="0" err="1">
                <a:cs typeface="Calibri"/>
              </a:rPr>
              <a:t>Nooon</a:t>
            </a:r>
            <a:r>
              <a:rPr lang="fr-FR" dirty="0">
                <a:cs typeface="Calibri"/>
              </a:rPr>
              <a:t> c'est pas mon genre d'exagérer ;-P … </a:t>
            </a:r>
          </a:p>
          <a:p>
            <a:pPr marL="0" indent="0">
              <a:buFont typeface="Arial"/>
              <a:buNone/>
            </a:pPr>
            <a:endParaRPr lang="fr-FR" dirty="0">
              <a:cs typeface="Calibri"/>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32</a:t>
            </a:fld>
            <a:endParaRPr lang="fr-FR"/>
          </a:p>
        </p:txBody>
      </p:sp>
    </p:spTree>
    <p:extLst>
      <p:ext uri="{BB962C8B-B14F-4D97-AF65-F5344CB8AC3E}">
        <p14:creationId xmlns:p14="http://schemas.microsoft.com/office/powerpoint/2010/main" val="35812758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fr-FR" dirty="0">
                <a:cs typeface="Calibri"/>
              </a:rPr>
              <a:t>Avant (mode startup; ) : petite équipe, tout le monde sur site (produits, devs, support même bureau; 1 seul repo pas </a:t>
            </a:r>
            <a:r>
              <a:rPr lang="fr-FR" dirty="0" err="1">
                <a:cs typeface="Calibri"/>
              </a:rPr>
              <a:t>d’ops</a:t>
            </a:r>
            <a:r>
              <a:rPr lang="fr-FR" dirty="0">
                <a:cs typeface="Calibri"/>
              </a:rPr>
              <a:t>, déploiement en 1 clic). Tout était plus direct, plus nerveux</a:t>
            </a:r>
          </a:p>
          <a:p>
            <a:pPr marL="0" indent="0">
              <a:buFont typeface="Arial"/>
              <a:buNone/>
            </a:pPr>
            <a:endParaRPr lang="fr-FR" dirty="0">
              <a:cs typeface="Calibri"/>
            </a:endParaRPr>
          </a:p>
          <a:p>
            <a:pPr marL="0" indent="0">
              <a:buFont typeface="Arial"/>
              <a:buNone/>
            </a:pPr>
            <a:r>
              <a:rPr lang="fr-FR" dirty="0">
                <a:cs typeface="Calibri"/>
              </a:rPr>
              <a:t>Après (photo 300) : normal, on a recruté +100 devs. Des engineering managers, des </a:t>
            </a:r>
            <a:r>
              <a:rPr lang="fr-FR" dirty="0" err="1">
                <a:cs typeface="Calibri"/>
              </a:rPr>
              <a:t>PLs</a:t>
            </a:r>
            <a:r>
              <a:rPr lang="fr-FR" dirty="0">
                <a:cs typeface="Calibri"/>
              </a:rPr>
              <a:t>, le tout en +/- 8 mois</a:t>
            </a:r>
          </a:p>
          <a:p>
            <a:pPr marL="0" indent="0">
              <a:buFont typeface="Arial"/>
              <a:buNone/>
            </a:pPr>
            <a:endParaRPr lang="fr-FR" dirty="0">
              <a:cs typeface="Calibri"/>
            </a:endParaRPr>
          </a:p>
          <a:p>
            <a:pPr marL="0" indent="0">
              <a:buFont typeface="Arial"/>
              <a:buNone/>
            </a:pPr>
            <a:r>
              <a:rPr lang="fr-FR" dirty="0">
                <a:cs typeface="Calibri"/>
              </a:rPr>
              <a:t>Le côté violent : t’es tranquille avec tes potes et tu as de plus en plus de contraintes/de process…</a:t>
            </a:r>
          </a:p>
          <a:p>
            <a:pPr marL="0" indent="0">
              <a:buFont typeface="Arial"/>
              <a:buNone/>
            </a:pPr>
            <a:endParaRPr lang="fr-FR" dirty="0">
              <a:cs typeface="Calibri"/>
            </a:endParaRPr>
          </a:p>
          <a:p>
            <a:pPr marL="0" indent="0">
              <a:buFont typeface="Arial"/>
              <a:buNone/>
            </a:pPr>
            <a:r>
              <a:rPr lang="fr-FR" dirty="0">
                <a:cs typeface="Calibri"/>
              </a:rPr>
              <a:t>------</a:t>
            </a:r>
          </a:p>
          <a:p>
            <a:pPr marL="0" indent="0">
              <a:buFont typeface="Arial"/>
              <a:buNone/>
            </a:pPr>
            <a:endParaRPr lang="fr-FR" dirty="0">
              <a:cs typeface="Calibri"/>
            </a:endParaRPr>
          </a:p>
          <a:p>
            <a:pPr marL="0" indent="0">
              <a:buFont typeface="Arial"/>
              <a:buNone/>
            </a:pPr>
            <a:r>
              <a:rPr lang="fr-FR" dirty="0">
                <a:cs typeface="Calibri"/>
              </a:rPr>
              <a:t>T :En fait, je me rends compte assez vite que j’arrive dans une start-up en plein succès, et qui a déjà tellement grossi récemment que les techniques qui fonctionnaient bien initialement commencent à montrer leurs limites.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cs typeface="Calibri"/>
              </a:rPr>
              <a:t>Pour moi –c’est normal- il est indispensable de faire quelques changements (et c’est très exactement pour ça que je suis venu), mais pour certaines personnes qui sont là depuis longtemps c’est beaucoup plus compliqué.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cs typeface="Calibri"/>
              </a:rPr>
              <a:t>Le syndrome du « c'était mieux avant...  » s’installe parfois. C’est sûr que lorsqu’ils n’étaient que 10 ou 30, ou et qu’ils étaient au courant de tout, qu’ils avaient l’impression d’avoir plus d’impact, d’être au cœur du réacteur toussa. Là, tout change trop vite, certains craignent qu’on casse tout si on n’y prends pas garde, etc… et ça génère pas mal d’inquiétude autours, de défiance aussi parfois.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cs typeface="Calibri"/>
              </a:rPr>
              <a:t>Parce que là en plus, y a un mec qui débarque on se demande pourquoi ? à quoi il va servir ? Qu’est ce que ça va changer pour nous ? Est-ce que j’aurai toujours l’occasion d’échanger comme avant avec Lucas le CTO ? (des questions légitimes en fait)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cs typeface="Calibri"/>
              </a:rPr>
              <a:t>Cette inquiétude se transforme parfois pour certains en véritable aversion au changement. Pour certains c’est très frontal (et c’est plus simple à gérer), pour d’autres bcp, l’opposition se trame un peu plus en coulisses. Mais rien de très surprenant pour moi qui ai fait 10 ans de change management avant d’arriver. Mais du coup il va falloir y aller avec doigté, et pas à pas.</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cs typeface="Calibri"/>
              </a:rPr>
              <a:t>P : baby </a:t>
            </a:r>
            <a:r>
              <a:rPr lang="fr-FR" dirty="0" err="1">
                <a:cs typeface="Calibri"/>
              </a:rPr>
              <a:t>steps</a:t>
            </a:r>
            <a:r>
              <a:rPr lang="fr-FR" dirty="0">
                <a:cs typeface="Calibri"/>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cs typeface="Calibri"/>
              </a:rPr>
              <a:t>T : Parce que si je donne les clés du camion à tout le monde dans cette ambiance pleine d’inquiétude, et de craintes, le côté « c’était mieux avant » risque de reprendre la main et de faire des dégâts. Il faut d’abord rassurer les bonnes personnes, ou faire en sorte qu’elles puissent trouver une équipe ou un environnement qui leur soit plus propice, plus épanouissant par rapport aux sujets et aux façons de travailler qui leur sont chères.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cs typeface="Calibri"/>
            </a:endParaRPr>
          </a:p>
          <a:p>
            <a:endParaRPr lang="fr-FR" dirty="0">
              <a:cs typeface="Calibri"/>
            </a:endParaRPr>
          </a:p>
          <a:p>
            <a:endParaRPr lang="fr-FR" dirty="0">
              <a:cs typeface="Calibri"/>
            </a:endParaRPr>
          </a:p>
          <a:p>
            <a:pPr marL="0" indent="0">
              <a:buFont typeface="Arial"/>
              <a:buNone/>
            </a:pPr>
            <a:endParaRPr lang="fr-FR" dirty="0">
              <a:cs typeface="Calibri"/>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33</a:t>
            </a:fld>
            <a:endParaRPr lang="fr-FR"/>
          </a:p>
        </p:txBody>
      </p:sp>
    </p:spTree>
    <p:extLst>
      <p:ext uri="{BB962C8B-B14F-4D97-AF65-F5344CB8AC3E}">
        <p14:creationId xmlns:p14="http://schemas.microsoft.com/office/powerpoint/2010/main" val="194106058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cs typeface="Calibri"/>
              </a:rPr>
              <a:t>T : le plus étrange dans tout ça, c’est que j’imaginais plutôt ces freins venir du chef, comme ça m’était déjà arrivé chez un client par le passé (dans une entreprise qui faisait de l’asset management). Là-bas, le DSI considérait que les devs de maintenant étaient tous nuls parce qu’ils n’arrivaient pas à avoir le même time to </a:t>
            </a:r>
            <a:r>
              <a:rPr lang="fr-FR" dirty="0" err="1">
                <a:cs typeface="Calibri"/>
              </a:rPr>
              <a:t>market</a:t>
            </a:r>
            <a:r>
              <a:rPr lang="fr-FR" dirty="0">
                <a:cs typeface="Calibri"/>
              </a:rPr>
              <a:t> que lui lorsqu’ils n’étaient que 3 à la création de la boite… Maintenant ils étaient 70 devs, et tout le monde s’arrachait les cheveux pour rajouter une fonctionnalité sans produire des bugs et effets de bords dans l’existant.</a:t>
            </a:r>
          </a:p>
          <a:p>
            <a:endParaRPr lang="fr-FR" dirty="0">
              <a:cs typeface="Calibri"/>
            </a:endParaRPr>
          </a:p>
          <a:p>
            <a:r>
              <a:rPr lang="fr-FR" dirty="0">
                <a:cs typeface="Calibri"/>
              </a:rPr>
              <a:t>(faut dire que je n’avais jamais vu un </a:t>
            </a:r>
            <a:r>
              <a:rPr lang="fr-FR" dirty="0" err="1">
                <a:cs typeface="Calibri"/>
              </a:rPr>
              <a:t>legacy</a:t>
            </a:r>
            <a:r>
              <a:rPr lang="fr-FR" dirty="0">
                <a:cs typeface="Calibri"/>
              </a:rPr>
              <a:t> aussi pourri que dans cette institution financière. Le DSI voulant toujours courir et ne jamais </a:t>
            </a:r>
            <a:r>
              <a:rPr lang="fr-FR" dirty="0" err="1">
                <a:cs typeface="Calibri"/>
              </a:rPr>
              <a:t>refactorer</a:t>
            </a:r>
            <a:r>
              <a:rPr lang="fr-FR" dirty="0">
                <a:cs typeface="Calibri"/>
              </a:rPr>
              <a:t>, les lignes dans leur base de données devaient s’interpréter différemment en fonction de la date de leur insertion. Au lieu de payer des migrations de données au fil des années, c’est le code qui était pollué de if c’est telle année, alors cette colonne contient çà ou </a:t>
            </a:r>
            <a:r>
              <a:rPr lang="fr-FR" dirty="0" err="1">
                <a:cs typeface="Calibri"/>
              </a:rPr>
              <a:t>cà</a:t>
            </a:r>
            <a:r>
              <a:rPr lang="fr-FR" dirty="0">
                <a:cs typeface="Calibri"/>
              </a:rPr>
              <a:t>….)</a:t>
            </a:r>
          </a:p>
          <a:p>
            <a:endParaRPr lang="fr-FR" dirty="0">
              <a:cs typeface="Calibri"/>
            </a:endParaRPr>
          </a:p>
          <a:p>
            <a:r>
              <a:rPr lang="fr-FR" dirty="0">
                <a:cs typeface="Calibri"/>
              </a:rPr>
              <a:t>…</a:t>
            </a:r>
          </a:p>
          <a:p>
            <a:endParaRPr lang="fr-FR" dirty="0">
              <a:cs typeface="Calibri"/>
            </a:endParaRPr>
          </a:p>
          <a:p>
            <a:r>
              <a:rPr lang="fr-FR" dirty="0">
                <a:cs typeface="Calibri"/>
              </a:rPr>
              <a:t>Or là il n’en était rien chez </a:t>
            </a:r>
            <a:r>
              <a:rPr lang="fr-FR" dirty="0" err="1">
                <a:cs typeface="Calibri"/>
              </a:rPr>
              <a:t>Agicap</a:t>
            </a:r>
            <a:r>
              <a:rPr lang="fr-FR" dirty="0">
                <a:cs typeface="Calibri"/>
              </a:rPr>
              <a:t>, le CTO </a:t>
            </a:r>
            <a:r>
              <a:rPr lang="fr-FR" dirty="0" err="1">
                <a:cs typeface="Calibri"/>
              </a:rPr>
              <a:t>lucas</a:t>
            </a:r>
            <a:r>
              <a:rPr lang="fr-FR" dirty="0">
                <a:cs typeface="Calibri"/>
              </a:rPr>
              <a:t> était chaud pour quasi tous les changements que je voulais pousser. Les inquiétudes étaient plutôt dans les équipes. </a:t>
            </a:r>
          </a:p>
          <a:p>
            <a:endParaRPr lang="fr-FR" dirty="0">
              <a:cs typeface="Calibri"/>
            </a:endParaRPr>
          </a:p>
          <a:p>
            <a:r>
              <a:rPr lang="fr-FR" dirty="0">
                <a:cs typeface="Calibri"/>
              </a:rPr>
              <a:t>Ce qui était très nouveau pour moi. </a:t>
            </a:r>
            <a:r>
              <a:rPr lang="fr-FR" b="1" dirty="0">
                <a:cs typeface="Calibri"/>
              </a:rPr>
              <a:t>D’habitude, les principaux freins aux changements viennent des structures et de la chaine de management, beaucoup plus rarement des équipes de dev.</a:t>
            </a:r>
          </a:p>
        </p:txBody>
      </p:sp>
      <p:sp>
        <p:nvSpPr>
          <p:cNvPr id="4" name="Slide Number Placeholder 3"/>
          <p:cNvSpPr>
            <a:spLocks noGrp="1"/>
          </p:cNvSpPr>
          <p:nvPr>
            <p:ph type="sldNum" sz="quarter" idx="5"/>
          </p:nvPr>
        </p:nvSpPr>
        <p:spPr/>
        <p:txBody>
          <a:bodyPr/>
          <a:lstStyle/>
          <a:p>
            <a:fld id="{788D8A45-B12B-40AF-A07B-2EBC15495A4C}" type="slidenum">
              <a:rPr lang="fr-FR" smtClean="0"/>
              <a:t>34</a:t>
            </a:fld>
            <a:endParaRPr lang="fr-FR"/>
          </a:p>
        </p:txBody>
      </p:sp>
    </p:spTree>
    <p:extLst>
      <p:ext uri="{BB962C8B-B14F-4D97-AF65-F5344CB8AC3E}">
        <p14:creationId xmlns:p14="http://schemas.microsoft.com/office/powerpoint/2010/main" val="234408267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fr-FR"/>
              <a:t>Grosso modo : on était plus tout à fait une startup, et en plein en train de devenir une scale-up (c’était ça notre nouvel enjeu en terme d’efficacité collective). </a:t>
            </a:r>
          </a:p>
          <a:p>
            <a:pPr marL="0" indent="0">
              <a:buFont typeface="Arial" panose="020B0604020202020204" pitchFamily="34" charset="0"/>
              <a:buNone/>
            </a:pPr>
            <a:endParaRPr lang="fr-FR"/>
          </a:p>
          <a:p>
            <a:pPr marL="0" indent="0">
              <a:buFont typeface="Arial" panose="020B0604020202020204" pitchFamily="34" charset="0"/>
              <a:buNone/>
            </a:pPr>
            <a:r>
              <a:rPr lang="fr-FR"/>
              <a:t>Et certaines personnes étaient bcp plus à l’aise et auraient bien aimé rester dans un modèle startup.</a:t>
            </a:r>
          </a:p>
          <a:p>
            <a:pPr marL="0" indent="0">
              <a:buFont typeface="Arial" panose="020B0604020202020204" pitchFamily="34" charset="0"/>
              <a:buNone/>
            </a:pPr>
            <a:endParaRPr lang="fr-FR"/>
          </a:p>
          <a:p>
            <a:pPr marL="0" indent="0">
              <a:buFont typeface="Arial" panose="020B0604020202020204" pitchFamily="34" charset="0"/>
              <a:buNone/>
            </a:pPr>
            <a:r>
              <a:rPr lang="fr-FR"/>
              <a:t>Bon bah ok, on va gérer. Ca prendra le temps que ça prendra.</a:t>
            </a:r>
          </a:p>
          <a:p>
            <a:pPr marL="0" indent="0">
              <a:buFont typeface="Arial" panose="020B0604020202020204" pitchFamily="34" charset="0"/>
              <a:buNone/>
            </a:pPr>
            <a:endParaRPr lang="fr-FR"/>
          </a:p>
          <a:p>
            <a:pPr marL="0" indent="0">
              <a:buFont typeface="Arial" panose="020B0604020202020204" pitchFamily="34" charset="0"/>
              <a:buNone/>
            </a:pPr>
            <a:endParaRPr lang="fr-FR"/>
          </a:p>
        </p:txBody>
      </p:sp>
      <p:sp>
        <p:nvSpPr>
          <p:cNvPr id="4" name="Slide Number Placeholder 3"/>
          <p:cNvSpPr>
            <a:spLocks noGrp="1"/>
          </p:cNvSpPr>
          <p:nvPr>
            <p:ph type="sldNum" sz="quarter" idx="5"/>
          </p:nvPr>
        </p:nvSpPr>
        <p:spPr/>
        <p:txBody>
          <a:bodyPr/>
          <a:lstStyle/>
          <a:p>
            <a:fld id="{788D8A45-B12B-40AF-A07B-2EBC15495A4C}" type="slidenum">
              <a:rPr lang="fr-FR" smtClean="0"/>
              <a:t>35</a:t>
            </a:fld>
            <a:endParaRPr lang="fr-FR"/>
          </a:p>
        </p:txBody>
      </p:sp>
    </p:spTree>
    <p:extLst>
      <p:ext uri="{BB962C8B-B14F-4D97-AF65-F5344CB8AC3E}">
        <p14:creationId xmlns:p14="http://schemas.microsoft.com/office/powerpoint/2010/main" val="306873150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fr-FR" dirty="0"/>
              <a:t>A revoir / A creuser : </a:t>
            </a:r>
          </a:p>
          <a:p>
            <a:pPr marL="171450" indent="-171450">
              <a:buFontTx/>
              <a:buChar char="-"/>
            </a:pPr>
            <a:r>
              <a:rPr lang="fr-FR" dirty="0"/>
              <a:t>Tout le monde n’aime pas / ne sont pas à l’aise avec l’autonomie</a:t>
            </a:r>
          </a:p>
          <a:p>
            <a:pPr marL="171450" indent="-171450">
              <a:buFontTx/>
              <a:buChar char="-"/>
            </a:pPr>
            <a:r>
              <a:rPr lang="fr-FR" dirty="0"/>
              <a:t>Ca ne doit pas être une honte (socialement acceptable)</a:t>
            </a:r>
          </a:p>
          <a:p>
            <a:pPr marL="171450" indent="-171450">
              <a:buFontTx/>
              <a:buChar char="-"/>
            </a:pPr>
            <a:r>
              <a:rPr lang="fr-FR" dirty="0"/>
              <a:t>// de Pauline sur la charge mentale (un dev qui lui demande la permission de sortir la poubelle)</a:t>
            </a:r>
          </a:p>
          <a:p>
            <a:pPr marL="171450" indent="-171450">
              <a:buFontTx/>
              <a:buChar char="-"/>
            </a:pPr>
            <a:r>
              <a:rPr lang="fr-FR" dirty="0"/>
              <a:t>Bcp de non dits / c’est tabou sur la prise d’autonomie</a:t>
            </a:r>
          </a:p>
          <a:p>
            <a:pPr marL="171450" indent="-171450">
              <a:buFontTx/>
              <a:buChar char="-"/>
            </a:pPr>
            <a:r>
              <a:rPr lang="fr-FR" dirty="0"/>
              <a:t>La relation Produit/Tech est un sacré enjeu en terme d’autonomie (ex: vision Mélanie impact client pour une US qui nous freine dans notre prise d’autonomie =&gt; impact sur le </a:t>
            </a:r>
            <a:r>
              <a:rPr lang="fr-FR" dirty="0" err="1"/>
              <a:t>board</a:t>
            </a:r>
            <a:r>
              <a:rPr lang="fr-FR" dirty="0"/>
              <a:t>; le modèle mental de la PM qui attends d’avoir le front fini va venir bloquer)</a:t>
            </a:r>
          </a:p>
          <a:p>
            <a:pPr marL="171450" indent="-171450">
              <a:buFontTx/>
              <a:buChar char="-"/>
            </a:pPr>
            <a:r>
              <a:rPr lang="fr-FR" dirty="0"/>
              <a:t>Nos topologies d’équipes ont évoluées plus vite que nos modèles mentaux</a:t>
            </a:r>
          </a:p>
          <a:p>
            <a:pPr marL="171450" indent="-171450">
              <a:buFontTx/>
              <a:buChar char="-"/>
            </a:pPr>
            <a:r>
              <a:rPr lang="fr-FR" dirty="0"/>
              <a:t>Besoins d’un bon équilibre dans les équipes (sur l’autonomie, sur la vision API, sur)</a:t>
            </a:r>
          </a:p>
          <a:p>
            <a:pPr marL="171450" indent="-171450">
              <a:buFontTx/>
              <a:buChar char="-"/>
            </a:pPr>
            <a:endParaRPr lang="fr-FR" dirty="0"/>
          </a:p>
          <a:p>
            <a:pPr marL="0" indent="0">
              <a:buFontTx/>
              <a:buNone/>
            </a:pPr>
            <a:endParaRPr lang="fr-FR" dirty="0"/>
          </a:p>
          <a:p>
            <a:pPr marL="171450" indent="-171450">
              <a:buFontTx/>
              <a:buChar char="-"/>
            </a:pPr>
            <a:endParaRPr lang="fr-FR" dirty="0"/>
          </a:p>
          <a:p>
            <a:pPr marL="0" indent="0">
              <a:buFont typeface="Arial" panose="020B0604020202020204" pitchFamily="34" charset="0"/>
              <a:buNone/>
            </a:pPr>
            <a:r>
              <a:rPr lang="fr-FR" dirty="0"/>
              <a:t>---</a:t>
            </a:r>
          </a:p>
          <a:p>
            <a:pPr marL="0" indent="0">
              <a:buFont typeface="Arial" panose="020B0604020202020204" pitchFamily="34" charset="0"/>
              <a:buNone/>
            </a:pPr>
            <a:endParaRPr lang="fr-FR" dirty="0"/>
          </a:p>
          <a:p>
            <a:pPr marL="0" indent="0">
              <a:buFont typeface="Arial" panose="020B0604020202020204" pitchFamily="34" charset="0"/>
              <a:buNone/>
            </a:pPr>
            <a:r>
              <a:rPr lang="fr-FR" dirty="0"/>
              <a:t>Du coup je me suis fait mon petit plan d’action (lire écran)</a:t>
            </a:r>
          </a:p>
          <a:p>
            <a:pPr marL="0" indent="0">
              <a:buFont typeface="Arial" panose="020B0604020202020204" pitchFamily="34" charset="0"/>
              <a:buNone/>
            </a:pPr>
            <a:endParaRPr lang="fr-FR" dirty="0"/>
          </a:p>
          <a:p>
            <a:pPr marL="0" indent="0">
              <a:buFont typeface="Arial" panose="020B0604020202020204" pitchFamily="34" charset="0"/>
              <a:buNone/>
            </a:pPr>
            <a:r>
              <a:rPr lang="fr-FR" dirty="0"/>
              <a:t>Actuellement, nous sommes à l’orée de la phase 5. Et on peut déjà vous parler des quelques expérimentations intéressantes qu’on a pu lancé avant dans les quelques minutes qui nous restent.</a:t>
            </a:r>
          </a:p>
        </p:txBody>
      </p:sp>
      <p:sp>
        <p:nvSpPr>
          <p:cNvPr id="4" name="Slide Number Placeholder 3"/>
          <p:cNvSpPr>
            <a:spLocks noGrp="1"/>
          </p:cNvSpPr>
          <p:nvPr>
            <p:ph type="sldNum" sz="quarter" idx="5"/>
          </p:nvPr>
        </p:nvSpPr>
        <p:spPr/>
        <p:txBody>
          <a:bodyPr/>
          <a:lstStyle/>
          <a:p>
            <a:fld id="{788D8A45-B12B-40AF-A07B-2EBC15495A4C}" type="slidenum">
              <a:rPr lang="fr-FR" smtClean="0"/>
              <a:t>36</a:t>
            </a:fld>
            <a:endParaRPr lang="fr-FR"/>
          </a:p>
        </p:txBody>
      </p:sp>
    </p:spTree>
    <p:extLst>
      <p:ext uri="{BB962C8B-B14F-4D97-AF65-F5344CB8AC3E}">
        <p14:creationId xmlns:p14="http://schemas.microsoft.com/office/powerpoint/2010/main" val="298082965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endParaRPr lang="fr-FR">
              <a:cs typeface="Calibri"/>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37</a:t>
            </a:fld>
            <a:endParaRPr lang="fr-FR"/>
          </a:p>
        </p:txBody>
      </p:sp>
    </p:spTree>
    <p:extLst>
      <p:ext uri="{BB962C8B-B14F-4D97-AF65-F5344CB8AC3E}">
        <p14:creationId xmlns:p14="http://schemas.microsoft.com/office/powerpoint/2010/main" val="150053954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pPr>
            <a:r>
              <a:rPr lang="fr-FR">
                <a:cs typeface="Calibri"/>
              </a:rPr>
              <a:t>T: Ceci étant dit, listons un peu les choses qu’on a pu expérimenter pour favoriser ou commencer à expérimenter ce concept d’autonomie.</a:t>
            </a:r>
          </a:p>
          <a:p>
            <a:pPr>
              <a:buFont typeface="Arial" panose="020B0604020202020204" pitchFamily="34" charset="0"/>
            </a:pPr>
            <a:endParaRPr lang="fr-FR">
              <a:cs typeface="Calibri"/>
            </a:endParaRPr>
          </a:p>
          <a:p>
            <a:pPr>
              <a:buFont typeface="Arial" panose="020B0604020202020204" pitchFamily="34" charset="0"/>
            </a:pPr>
            <a:r>
              <a:rPr lang="fr-FR">
                <a:cs typeface="Calibri"/>
              </a:rPr>
              <a:t>On commence par le Domain Driven Design stratégique. Pour celles et ceux qui ne connaitraient pas, le DDD est une approche quand on fait du logiciel, qui nous pousse à nous concentrer sur ce qui a de la valeur métier. De faire en sorte que tout soit aligné avec le </a:t>
            </a:r>
            <a:r>
              <a:rPr lang="fr-FR" err="1">
                <a:cs typeface="Calibri"/>
              </a:rPr>
              <a:t>domain</a:t>
            </a:r>
            <a:r>
              <a:rPr lang="fr-FR">
                <a:cs typeface="Calibri"/>
              </a:rPr>
              <a:t> métier : notre code, notre architecture, etc. Et sur le plan stratégique, le DDD nous donne des patterns pour survivre dans des situations où des équipes ne travaillent pas au même rythme etc.</a:t>
            </a:r>
          </a:p>
          <a:p>
            <a:pPr>
              <a:buFont typeface="Arial" panose="020B0604020202020204" pitchFamily="34" charset="0"/>
            </a:pPr>
            <a:endParaRPr lang="fr-FR">
              <a:cs typeface="Calibri"/>
            </a:endParaRPr>
          </a:p>
          <a:p>
            <a:pPr>
              <a:buFont typeface="Arial" panose="020B0604020202020204" pitchFamily="34" charset="0"/>
            </a:pPr>
            <a:r>
              <a:rPr lang="fr-FR">
                <a:cs typeface="Calibri"/>
              </a:rPr>
              <a:t>C’est beaucoup plus riche que ça, mais c’est notre dada ici, chez </a:t>
            </a:r>
            <a:r>
              <a:rPr lang="fr-FR" err="1">
                <a:cs typeface="Calibri"/>
              </a:rPr>
              <a:t>Agicap</a:t>
            </a:r>
            <a:r>
              <a:rPr lang="fr-FR">
                <a:cs typeface="Calibri"/>
              </a:rPr>
              <a:t>. En fond vous voyez une </a:t>
            </a:r>
            <a:r>
              <a:rPr lang="fr-FR" err="1">
                <a:cs typeface="Calibri"/>
              </a:rPr>
              <a:t>context</a:t>
            </a:r>
            <a:r>
              <a:rPr lang="fr-FR">
                <a:cs typeface="Calibri"/>
              </a:rPr>
              <a:t> </a:t>
            </a:r>
            <a:r>
              <a:rPr lang="fr-FR" err="1">
                <a:cs typeface="Calibri"/>
              </a:rPr>
              <a:t>map</a:t>
            </a:r>
            <a:r>
              <a:rPr lang="fr-FR">
                <a:cs typeface="Calibri"/>
              </a:rPr>
              <a:t> (c’est-à-dire les contextes métiers différents) de toute notre solution actuelle.</a:t>
            </a:r>
          </a:p>
          <a:p>
            <a:pPr>
              <a:buFont typeface="Arial" panose="020B0604020202020204" pitchFamily="34" charset="0"/>
            </a:pPr>
            <a:endParaRPr lang="fr-FR">
              <a:cs typeface="Calibri"/>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38</a:t>
            </a:fld>
            <a:endParaRPr lang="fr-FR"/>
          </a:p>
        </p:txBody>
      </p:sp>
    </p:spTree>
    <p:extLst>
      <p:ext uri="{BB962C8B-B14F-4D97-AF65-F5344CB8AC3E}">
        <p14:creationId xmlns:p14="http://schemas.microsoft.com/office/powerpoint/2010/main" val="27428850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pPr>
            <a:r>
              <a:rPr lang="fr-FR" dirty="0">
                <a:cs typeface="Calibri"/>
              </a:rPr>
              <a:t>P:  Une fois qu’on a fait ce </a:t>
            </a:r>
            <a:r>
              <a:rPr lang="fr-FR" dirty="0" err="1">
                <a:cs typeface="Calibri"/>
              </a:rPr>
              <a:t>context</a:t>
            </a:r>
            <a:r>
              <a:rPr lang="fr-FR" dirty="0">
                <a:cs typeface="Calibri"/>
              </a:rPr>
              <a:t> </a:t>
            </a:r>
            <a:r>
              <a:rPr lang="fr-FR" dirty="0" err="1">
                <a:cs typeface="Calibri"/>
              </a:rPr>
              <a:t>map</a:t>
            </a:r>
            <a:r>
              <a:rPr lang="fr-FR" dirty="0">
                <a:cs typeface="Calibri"/>
              </a:rPr>
              <a:t> (et qu’on le fait évoluer surtout), il est important de pouvoir aligner notre code sur celui-ci pour que les raisons de changer notre code soient spécifiques à des sujets métiers.</a:t>
            </a:r>
          </a:p>
          <a:p>
            <a:pPr>
              <a:buFont typeface="Arial" panose="020B0604020202020204" pitchFamily="34" charset="0"/>
            </a:pPr>
            <a:endParaRPr lang="fr-FR">
              <a:cs typeface="Calibri"/>
            </a:endParaRPr>
          </a:p>
          <a:p>
            <a:pPr>
              <a:buFont typeface="Arial" panose="020B0604020202020204" pitchFamily="34" charset="0"/>
            </a:pPr>
            <a:r>
              <a:rPr lang="fr-FR" dirty="0">
                <a:cs typeface="Calibri"/>
              </a:rPr>
              <a:t>Chez nous, nous avons débuté le découpage d'une partie de notre codebase qui est encore un monolithe. L'objectif est que notre code soit aligné sur ces contextes métiers. </a:t>
            </a:r>
          </a:p>
          <a:p>
            <a:pPr>
              <a:buFont typeface="Arial" panose="020B0604020202020204" pitchFamily="34" charset="0"/>
            </a:pPr>
            <a:endParaRPr lang="fr-FR">
              <a:cs typeface="Calibri"/>
            </a:endParaRPr>
          </a:p>
          <a:p>
            <a:pPr>
              <a:buFont typeface="Arial" panose="020B0604020202020204" pitchFamily="34" charset="0"/>
            </a:pPr>
            <a:r>
              <a:rPr lang="fr-FR" dirty="0">
                <a:cs typeface="Calibri"/>
              </a:rPr>
              <a:t>On a même lancé </a:t>
            </a:r>
            <a:r>
              <a:rPr lang="fr-FR" b="1" dirty="0">
                <a:cs typeface="Calibri"/>
              </a:rPr>
              <a:t>un sujet en interne autours de la living doc </a:t>
            </a:r>
            <a:r>
              <a:rPr lang="fr-FR" dirty="0">
                <a:cs typeface="Calibri"/>
              </a:rPr>
              <a:t>pour générer automatiquement des graphiques de notre architecture fonctionnelle (les </a:t>
            </a:r>
            <a:r>
              <a:rPr lang="fr-FR" dirty="0" err="1">
                <a:cs typeface="Calibri"/>
              </a:rPr>
              <a:t>bounded</a:t>
            </a:r>
            <a:r>
              <a:rPr lang="fr-FR" dirty="0">
                <a:cs typeface="Calibri"/>
              </a:rPr>
              <a:t> </a:t>
            </a:r>
            <a:r>
              <a:rPr lang="fr-FR" dirty="0" err="1">
                <a:cs typeface="Calibri"/>
              </a:rPr>
              <a:t>contexts</a:t>
            </a:r>
            <a:r>
              <a:rPr lang="fr-FR" dirty="0">
                <a:cs typeface="Calibri"/>
              </a:rPr>
              <a:t>, les dépendances, </a:t>
            </a:r>
            <a:r>
              <a:rPr lang="fr-FR" dirty="0" err="1">
                <a:cs typeface="Calibri"/>
              </a:rPr>
              <a:t>etc</a:t>
            </a:r>
            <a:r>
              <a:rPr lang="fr-FR" dirty="0">
                <a:cs typeface="Calibri"/>
              </a:rPr>
              <a:t>). </a:t>
            </a:r>
          </a:p>
          <a:p>
            <a:pPr>
              <a:buFont typeface="Arial" panose="020B0604020202020204" pitchFamily="34" charset="0"/>
            </a:pPr>
            <a:endParaRPr lang="fr-FR">
              <a:cs typeface="Calibri"/>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fr-FR" dirty="0">
                <a:cs typeface="Calibri"/>
              </a:rPr>
              <a:t>Et on le fait de manière autonome (on va le voir juste après)</a:t>
            </a:r>
          </a:p>
          <a:p>
            <a:pPr>
              <a:buFont typeface="Arial" panose="020B0604020202020204" pitchFamily="34" charset="0"/>
            </a:pPr>
            <a:endParaRPr lang="fr-FR">
              <a:cs typeface="Calibri"/>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39</a:t>
            </a:fld>
            <a:endParaRPr lang="fr-FR"/>
          </a:p>
        </p:txBody>
      </p:sp>
    </p:spTree>
    <p:extLst>
      <p:ext uri="{BB962C8B-B14F-4D97-AF65-F5344CB8AC3E}">
        <p14:creationId xmlns:p14="http://schemas.microsoft.com/office/powerpoint/2010/main" val="30701957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a:cs typeface="Calibri"/>
              </a:rPr>
              <a:t>T: Non plus sérieusement, c'est vrai que j’en avais marre d’aider mes clients à réaliser des trucs supers, à se transformer etc. et de ne pas être là ensuite pour en profiter (au-delà des 2 ou 3 ans de mes interventions). </a:t>
            </a:r>
          </a:p>
          <a:p>
            <a:r>
              <a:rPr lang="fr-FR" b="1">
                <a:cs typeface="Calibri"/>
              </a:rPr>
              <a:t>C’était un peu comme si j’aidais tout le monde à faire les vendanges, mais que je n’avais jamais l’occasion de gouter au vin.</a:t>
            </a:r>
          </a:p>
          <a:p>
            <a:endParaRPr lang="fr-FR">
              <a:cs typeface="Calibri"/>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4</a:t>
            </a:fld>
            <a:endParaRPr lang="fr-FR"/>
          </a:p>
        </p:txBody>
      </p:sp>
    </p:spTree>
    <p:extLst>
      <p:ext uri="{BB962C8B-B14F-4D97-AF65-F5344CB8AC3E}">
        <p14:creationId xmlns:p14="http://schemas.microsoft.com/office/powerpoint/2010/main" val="11628649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pPr>
            <a:r>
              <a:rPr lang="fr-FR" dirty="0">
                <a:cs typeface="Calibri"/>
              </a:rPr>
              <a:t>T: Le </a:t>
            </a:r>
            <a:r>
              <a:rPr lang="fr-FR" b="1" dirty="0">
                <a:cs typeface="Calibri"/>
              </a:rPr>
              <a:t>XMAS </a:t>
            </a:r>
            <a:r>
              <a:rPr lang="fr-FR" b="1" dirty="0" err="1">
                <a:cs typeface="Calibri"/>
              </a:rPr>
              <a:t>Refactoring</a:t>
            </a:r>
            <a:r>
              <a:rPr lang="fr-FR" b="1" dirty="0">
                <a:cs typeface="Calibri"/>
              </a:rPr>
              <a:t> </a:t>
            </a:r>
            <a:r>
              <a:rPr lang="fr-FR" dirty="0">
                <a:cs typeface="Calibri"/>
              </a:rPr>
              <a:t>(une trêve des confiseurs élargie) correspond à une période de l’année –presque tout le mois de Décembre- où on a arrêté de faire des nouvelles </a:t>
            </a:r>
            <a:r>
              <a:rPr lang="fr-FR" dirty="0" err="1">
                <a:cs typeface="Calibri"/>
              </a:rPr>
              <a:t>features</a:t>
            </a:r>
            <a:r>
              <a:rPr lang="fr-FR" dirty="0">
                <a:cs typeface="Calibri"/>
              </a:rPr>
              <a:t> avec nos PM et où </a:t>
            </a:r>
            <a:r>
              <a:rPr lang="fr-FR" b="1" dirty="0">
                <a:cs typeface="Calibri"/>
              </a:rPr>
              <a:t>on s’est </a:t>
            </a:r>
            <a:r>
              <a:rPr lang="fr-FR" b="1" dirty="0" err="1">
                <a:cs typeface="Calibri"/>
              </a:rPr>
              <a:t>auto-organisés</a:t>
            </a:r>
            <a:r>
              <a:rPr lang="fr-FR" b="1" dirty="0">
                <a:cs typeface="Calibri"/>
              </a:rPr>
              <a:t> </a:t>
            </a:r>
            <a:r>
              <a:rPr lang="fr-FR" dirty="0">
                <a:cs typeface="Calibri"/>
              </a:rPr>
              <a:t>côté tech, pour pouvoir avancer à 100% sur des sujets de remédiations ou d’améliorations techniques.</a:t>
            </a:r>
          </a:p>
          <a:p>
            <a:pPr>
              <a:buFont typeface="Arial" panose="020B0604020202020204" pitchFamily="34" charset="0"/>
            </a:pPr>
            <a:endParaRPr lang="fr-FR">
              <a:cs typeface="Calibri"/>
            </a:endParaRPr>
          </a:p>
          <a:p>
            <a:pPr>
              <a:buFont typeface="Arial" panose="020B0604020202020204" pitchFamily="34" charset="0"/>
            </a:pPr>
            <a:r>
              <a:rPr lang="fr-FR" dirty="0">
                <a:cs typeface="Calibri"/>
              </a:rPr>
              <a:t>On s’est fait un kick of toutes et tous ensemble pour lister nos plus gros pain sur un </a:t>
            </a:r>
            <a:r>
              <a:rPr lang="fr-FR" dirty="0" err="1">
                <a:cs typeface="Calibri"/>
              </a:rPr>
              <a:t>board</a:t>
            </a:r>
            <a:r>
              <a:rPr lang="fr-FR" dirty="0">
                <a:cs typeface="Calibri"/>
              </a:rPr>
              <a:t> miro.</a:t>
            </a:r>
          </a:p>
          <a:p>
            <a:pPr>
              <a:buFont typeface="Arial" panose="020B0604020202020204" pitchFamily="34" charset="0"/>
            </a:pPr>
            <a:r>
              <a:rPr lang="fr-FR" dirty="0">
                <a:cs typeface="Calibri"/>
              </a:rPr>
              <a:t>Et tout le monde s’est ensuite réparti en plusieurs groupes pour ne plus bosser qu’avec eux pendant toute cette période.</a:t>
            </a:r>
          </a:p>
          <a:p>
            <a:pPr>
              <a:buFont typeface="Arial" panose="020B0604020202020204" pitchFamily="34" charset="0"/>
            </a:pPr>
            <a:endParaRPr lang="fr-FR">
              <a:cs typeface="Calibri"/>
            </a:endParaRPr>
          </a:p>
          <a:p>
            <a:pPr marL="171450" indent="-171450">
              <a:buFontTx/>
              <a:buChar char="-"/>
            </a:pPr>
            <a:r>
              <a:rPr lang="fr-FR" dirty="0">
                <a:cs typeface="Calibri"/>
              </a:rPr>
              <a:t>Découpage du monolithe</a:t>
            </a:r>
          </a:p>
          <a:p>
            <a:pPr marL="171450" indent="-171450">
              <a:buFontTx/>
              <a:buChar char="-"/>
            </a:pPr>
            <a:r>
              <a:rPr lang="fr-FR" dirty="0">
                <a:cs typeface="Calibri"/>
              </a:rPr>
              <a:t>Living documentation (en soutien de ce découpage)</a:t>
            </a:r>
          </a:p>
          <a:p>
            <a:pPr marL="171450" indent="-171450">
              <a:buFontTx/>
              <a:buChar char="-"/>
            </a:pPr>
            <a:r>
              <a:rPr lang="fr-FR" dirty="0" err="1">
                <a:cs typeface="Calibri"/>
              </a:rPr>
              <a:t>Continuous</a:t>
            </a:r>
            <a:r>
              <a:rPr lang="fr-FR" dirty="0">
                <a:cs typeface="Calibri"/>
              </a:rPr>
              <a:t> Delivery</a:t>
            </a:r>
          </a:p>
          <a:p>
            <a:pPr marL="171450" indent="-171450">
              <a:buFontTx/>
              <a:buChar char="-"/>
            </a:pPr>
            <a:r>
              <a:rPr lang="fr-FR" dirty="0" err="1">
                <a:cs typeface="Calibri"/>
              </a:rPr>
              <a:t>Refactoring</a:t>
            </a:r>
            <a:r>
              <a:rPr lang="fr-FR" dirty="0">
                <a:cs typeface="Calibri"/>
              </a:rPr>
              <a:t> des </a:t>
            </a:r>
            <a:r>
              <a:rPr lang="fr-FR" dirty="0" err="1">
                <a:cs typeface="Calibri"/>
              </a:rPr>
              <a:t>frontos</a:t>
            </a:r>
            <a:r>
              <a:rPr lang="fr-FR" dirty="0">
                <a:cs typeface="Calibri"/>
              </a:rPr>
              <a:t> (notre </a:t>
            </a:r>
            <a:r>
              <a:rPr lang="fr-FR" dirty="0" err="1">
                <a:cs typeface="Calibri"/>
              </a:rPr>
              <a:t>chapter</a:t>
            </a:r>
            <a:r>
              <a:rPr lang="fr-FR" dirty="0">
                <a:cs typeface="Calibri"/>
              </a:rPr>
              <a:t> de dev front)</a:t>
            </a:r>
          </a:p>
          <a:p>
            <a:pPr marL="171450" indent="-171450">
              <a:buFontTx/>
              <a:buChar char="-"/>
            </a:pPr>
            <a:r>
              <a:rPr lang="fr-FR" dirty="0">
                <a:cs typeface="Calibri"/>
              </a:rPr>
              <a:t>Outillages de stress tests pour des connecteurs bancaires etc.</a:t>
            </a:r>
          </a:p>
          <a:p>
            <a:pPr marL="171450" indent="-171450">
              <a:buFontTx/>
              <a:buChar char="-"/>
            </a:pPr>
            <a:r>
              <a:rPr lang="fr-FR" dirty="0">
                <a:cs typeface="Calibri"/>
              </a:rPr>
              <a:t>Traductions dynamiques</a:t>
            </a:r>
          </a:p>
          <a:p>
            <a:pPr marL="171450" indent="-171450">
              <a:buFontTx/>
              <a:buChar char="-"/>
            </a:pPr>
            <a:endParaRPr lang="fr-FR">
              <a:cs typeface="Calibri"/>
            </a:endParaRPr>
          </a:p>
          <a:p>
            <a:pPr marL="171450" indent="-171450">
              <a:buFontTx/>
              <a:buChar char="-"/>
            </a:pPr>
            <a:r>
              <a:rPr lang="fr-FR" dirty="0">
                <a:cs typeface="Calibri"/>
              </a:rPr>
              <a:t>Ce qu’il faut retenir ici surtout, c’est qu’on a pu toutes et tous </a:t>
            </a:r>
            <a:r>
              <a:rPr lang="fr-FR" b="1" dirty="0">
                <a:cs typeface="Calibri"/>
              </a:rPr>
              <a:t>s’</a:t>
            </a:r>
            <a:r>
              <a:rPr lang="fr-FR" b="1" dirty="0" err="1">
                <a:cs typeface="Calibri"/>
              </a:rPr>
              <a:t>auto-organiser</a:t>
            </a:r>
            <a:r>
              <a:rPr lang="fr-FR" b="1" dirty="0">
                <a:cs typeface="Calibri"/>
              </a:rPr>
              <a:t> </a:t>
            </a:r>
            <a:r>
              <a:rPr lang="fr-FR" dirty="0">
                <a:cs typeface="Calibri"/>
              </a:rPr>
              <a:t>(</a:t>
            </a:r>
            <a:r>
              <a:rPr lang="fr-FR" dirty="0" err="1">
                <a:cs typeface="Calibri"/>
              </a:rPr>
              <a:t>slack</a:t>
            </a:r>
            <a:r>
              <a:rPr lang="fr-FR" dirty="0">
                <a:cs typeface="Calibri"/>
              </a:rPr>
              <a:t> channels, </a:t>
            </a:r>
            <a:r>
              <a:rPr lang="fr-FR" dirty="0" err="1">
                <a:cs typeface="Calibri"/>
              </a:rPr>
              <a:t>daily</a:t>
            </a:r>
            <a:r>
              <a:rPr lang="fr-FR" dirty="0">
                <a:cs typeface="Calibri"/>
              </a:rPr>
              <a:t> par groupes, sujets)</a:t>
            </a:r>
          </a:p>
        </p:txBody>
      </p:sp>
      <p:sp>
        <p:nvSpPr>
          <p:cNvPr id="4" name="Slide Number Placeholder 3"/>
          <p:cNvSpPr>
            <a:spLocks noGrp="1"/>
          </p:cNvSpPr>
          <p:nvPr>
            <p:ph type="sldNum" sz="quarter" idx="5"/>
          </p:nvPr>
        </p:nvSpPr>
        <p:spPr/>
        <p:txBody>
          <a:bodyPr/>
          <a:lstStyle/>
          <a:p>
            <a:fld id="{788D8A45-B12B-40AF-A07B-2EBC15495A4C}" type="slidenum">
              <a:rPr lang="fr-FR" smtClean="0"/>
              <a:t>40</a:t>
            </a:fld>
            <a:endParaRPr lang="fr-FR"/>
          </a:p>
        </p:txBody>
      </p:sp>
    </p:spTree>
    <p:extLst>
      <p:ext uri="{BB962C8B-B14F-4D97-AF65-F5344CB8AC3E}">
        <p14:creationId xmlns:p14="http://schemas.microsoft.com/office/powerpoint/2010/main" val="99792175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pPr>
            <a:r>
              <a:rPr lang="fr-FR">
                <a:cs typeface="Calibri"/>
              </a:rPr>
              <a:t>P : Initiative qui vient d'être lancée, les </a:t>
            </a:r>
            <a:r>
              <a:rPr lang="fr-FR" err="1">
                <a:cs typeface="Calibri"/>
              </a:rPr>
              <a:t>OKRs</a:t>
            </a:r>
            <a:r>
              <a:rPr lang="fr-FR">
                <a:cs typeface="Calibri"/>
              </a:rPr>
              <a:t> servent à donner de l’information et du contexte sur ce qui est important de faire pour la boite, mais maintenant.</a:t>
            </a:r>
          </a:p>
          <a:p>
            <a:pPr>
              <a:buFont typeface="Arial" panose="020B0604020202020204" pitchFamily="34" charset="0"/>
            </a:pPr>
            <a:endParaRPr lang="fr-FR">
              <a:cs typeface="Calibri"/>
            </a:endParaRPr>
          </a:p>
          <a:p>
            <a:pPr>
              <a:buFont typeface="Arial" panose="020B0604020202020204" pitchFamily="34" charset="0"/>
            </a:pPr>
            <a:r>
              <a:rPr lang="fr-FR">
                <a:cs typeface="Calibri"/>
              </a:rPr>
              <a:t>C’est une expérimentation qui vise à simplifier et améliorer l’alignement des équipes par rapport aux objectifs stratégiques et courts termes.</a:t>
            </a:r>
          </a:p>
          <a:p>
            <a:pPr>
              <a:buFont typeface="Arial" panose="020B0604020202020204" pitchFamily="34" charset="0"/>
            </a:pPr>
            <a:endParaRPr lang="fr-FR">
              <a:cs typeface="Calibri"/>
            </a:endParaRPr>
          </a:p>
          <a:p>
            <a:pPr>
              <a:buFont typeface="Arial" panose="020B0604020202020204" pitchFamily="34" charset="0"/>
            </a:pPr>
            <a:r>
              <a:rPr lang="fr-FR" b="1">
                <a:cs typeface="Calibri"/>
              </a:rPr>
              <a:t>Un moyen de plus d’être sur qu’on travaille sur les bons sujets quoi </a:t>
            </a:r>
          </a:p>
          <a:p>
            <a:pPr>
              <a:buFont typeface="Arial" panose="020B0604020202020204" pitchFamily="34" charset="0"/>
            </a:pPr>
            <a:r>
              <a:rPr lang="fr-FR" b="1">
                <a:cs typeface="Calibri"/>
              </a:rPr>
              <a:t>(en plus de la roadmap produit)</a:t>
            </a:r>
          </a:p>
          <a:p>
            <a:pPr>
              <a:buFont typeface="Arial" panose="020B0604020202020204" pitchFamily="34" charset="0"/>
            </a:pPr>
            <a:endParaRPr lang="fr-FR" b="1">
              <a:cs typeface="Calibri"/>
            </a:endParaRPr>
          </a:p>
          <a:p>
            <a:pPr>
              <a:buFont typeface="Arial" panose="020B0604020202020204" pitchFamily="34" charset="0"/>
            </a:pPr>
            <a:r>
              <a:rPr lang="fr-FR" b="1">
                <a:cs typeface="Calibri"/>
              </a:rPr>
              <a:t>=&gt; </a:t>
            </a:r>
            <a:r>
              <a:rPr lang="fr-FR" b="1" err="1">
                <a:cs typeface="Calibri"/>
              </a:rPr>
              <a:t>give</a:t>
            </a:r>
            <a:r>
              <a:rPr lang="fr-FR" b="1">
                <a:cs typeface="Calibri"/>
              </a:rPr>
              <a:t> goals not </a:t>
            </a:r>
            <a:r>
              <a:rPr lang="fr-FR" b="1" err="1">
                <a:cs typeface="Calibri"/>
              </a:rPr>
              <a:t>procedures</a:t>
            </a:r>
            <a:r>
              <a:rPr lang="fr-FR" b="1">
                <a:cs typeface="Calibri"/>
              </a:rPr>
              <a:t> (David Marquet)</a:t>
            </a:r>
          </a:p>
        </p:txBody>
      </p:sp>
      <p:sp>
        <p:nvSpPr>
          <p:cNvPr id="4" name="Slide Number Placeholder 3"/>
          <p:cNvSpPr>
            <a:spLocks noGrp="1"/>
          </p:cNvSpPr>
          <p:nvPr>
            <p:ph type="sldNum" sz="quarter" idx="5"/>
          </p:nvPr>
        </p:nvSpPr>
        <p:spPr/>
        <p:txBody>
          <a:bodyPr/>
          <a:lstStyle/>
          <a:p>
            <a:fld id="{788D8A45-B12B-40AF-A07B-2EBC15495A4C}" type="slidenum">
              <a:rPr lang="fr-FR" smtClean="0"/>
              <a:t>41</a:t>
            </a:fld>
            <a:endParaRPr lang="fr-FR"/>
          </a:p>
        </p:txBody>
      </p:sp>
    </p:spTree>
    <p:extLst>
      <p:ext uri="{BB962C8B-B14F-4D97-AF65-F5344CB8AC3E}">
        <p14:creationId xmlns:p14="http://schemas.microsoft.com/office/powerpoint/2010/main" val="285606940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pPr>
            <a:r>
              <a:rPr lang="fr-FR" dirty="0">
                <a:cs typeface="Calibri"/>
              </a:rPr>
              <a:t>P: les </a:t>
            </a:r>
            <a:r>
              <a:rPr lang="fr-FR" dirty="0" err="1">
                <a:cs typeface="Calibri"/>
              </a:rPr>
              <a:t>guilds</a:t>
            </a:r>
            <a:r>
              <a:rPr lang="fr-FR" dirty="0">
                <a:cs typeface="Calibri"/>
              </a:rPr>
              <a:t>, lancées plus récemment, permettent aux devs de s’</a:t>
            </a:r>
            <a:r>
              <a:rPr lang="fr-FR" dirty="0" err="1">
                <a:cs typeface="Calibri"/>
              </a:rPr>
              <a:t>auto-organiser</a:t>
            </a:r>
            <a:r>
              <a:rPr lang="fr-FR" dirty="0">
                <a:cs typeface="Calibri"/>
              </a:rPr>
              <a:t> pour travailler sur des sujets clés pour nous. Dans la limite des 20% de leur temps et alignés avec les </a:t>
            </a:r>
            <a:r>
              <a:rPr lang="fr-FR" dirty="0" err="1">
                <a:cs typeface="Calibri"/>
              </a:rPr>
              <a:t>OKRs</a:t>
            </a:r>
            <a:r>
              <a:rPr lang="fr-FR" dirty="0">
                <a:cs typeface="Calibri"/>
              </a:rPr>
              <a:t> dans la plupart des cas.</a:t>
            </a:r>
          </a:p>
          <a:p>
            <a:pPr>
              <a:buFont typeface="Arial" panose="020B0604020202020204" pitchFamily="34" charset="0"/>
            </a:pPr>
            <a:endParaRPr lang="fr-FR">
              <a:cs typeface="Calibri"/>
            </a:endParaRPr>
          </a:p>
          <a:p>
            <a:pPr>
              <a:buFont typeface="Arial" panose="020B0604020202020204" pitchFamily="34" charset="0"/>
            </a:pPr>
            <a:r>
              <a:rPr lang="fr-FR" dirty="0">
                <a:cs typeface="Calibri"/>
              </a:rPr>
              <a:t>C’est une sorte de continuité par rapport au </a:t>
            </a:r>
            <a:r>
              <a:rPr lang="fr-FR" dirty="0" err="1">
                <a:cs typeface="Calibri"/>
              </a:rPr>
              <a:t>Refactoring</a:t>
            </a:r>
            <a:r>
              <a:rPr lang="fr-FR" dirty="0">
                <a:cs typeface="Calibri"/>
              </a:rPr>
              <a:t> </a:t>
            </a:r>
            <a:r>
              <a:rPr lang="fr-FR" dirty="0" err="1">
                <a:cs typeface="Calibri"/>
              </a:rPr>
              <a:t>Xmas</a:t>
            </a:r>
            <a:r>
              <a:rPr lang="fr-FR" dirty="0">
                <a:cs typeface="Calibri"/>
              </a:rPr>
              <a:t> (sauf que là c’est pour toute l’année) pour pousser : </a:t>
            </a:r>
          </a:p>
          <a:p>
            <a:pPr>
              <a:buFont typeface="Arial" panose="020B0604020202020204" pitchFamily="34" charset="0"/>
            </a:pPr>
            <a:r>
              <a:rPr lang="fr-FR" dirty="0">
                <a:cs typeface="Calibri"/>
              </a:rPr>
              <a:t> - Le </a:t>
            </a:r>
            <a:r>
              <a:rPr lang="fr-FR" dirty="0" err="1">
                <a:cs typeface="Calibri"/>
              </a:rPr>
              <a:t>continuous</a:t>
            </a:r>
            <a:r>
              <a:rPr lang="fr-FR" dirty="0">
                <a:cs typeface="Calibri"/>
              </a:rPr>
              <a:t> </a:t>
            </a:r>
            <a:r>
              <a:rPr lang="fr-FR" dirty="0" err="1">
                <a:cs typeface="Calibri"/>
              </a:rPr>
              <a:t>delivery</a:t>
            </a:r>
            <a:r>
              <a:rPr lang="fr-FR" dirty="0">
                <a:cs typeface="Calibri"/>
              </a:rPr>
              <a:t> et tout ce qu’il nous faut pour ça (</a:t>
            </a:r>
            <a:r>
              <a:rPr lang="fr-FR" dirty="0" err="1">
                <a:cs typeface="Calibri"/>
              </a:rPr>
              <a:t>feature</a:t>
            </a:r>
            <a:r>
              <a:rPr lang="fr-FR" dirty="0">
                <a:cs typeface="Calibri"/>
              </a:rPr>
              <a:t> </a:t>
            </a:r>
            <a:r>
              <a:rPr lang="fr-FR" dirty="0" err="1">
                <a:cs typeface="Calibri"/>
              </a:rPr>
              <a:t>toggles</a:t>
            </a:r>
            <a:r>
              <a:rPr lang="fr-FR" dirty="0">
                <a:cs typeface="Calibri"/>
              </a:rPr>
              <a:t> </a:t>
            </a:r>
            <a:r>
              <a:rPr lang="fr-FR" dirty="0" err="1">
                <a:cs typeface="Calibri"/>
              </a:rPr>
              <a:t>etc</a:t>
            </a:r>
            <a:r>
              <a:rPr lang="fr-FR" dirty="0">
                <a:cs typeface="Calibri"/>
              </a:rPr>
              <a:t>)</a:t>
            </a:r>
          </a:p>
          <a:p>
            <a:pPr>
              <a:buFont typeface="Arial" panose="020B0604020202020204" pitchFamily="34" charset="0"/>
            </a:pPr>
            <a:r>
              <a:rPr lang="fr-FR" dirty="0">
                <a:cs typeface="Calibri"/>
              </a:rPr>
              <a:t> - le split du monolithe</a:t>
            </a:r>
          </a:p>
          <a:p>
            <a:pPr>
              <a:buFont typeface="Arial" panose="020B0604020202020204" pitchFamily="34" charset="0"/>
            </a:pPr>
            <a:r>
              <a:rPr lang="fr-FR" dirty="0">
                <a:cs typeface="Calibri"/>
              </a:rPr>
              <a:t> - des approches APIs avec des APIs orientées métier avec l'aide de HATEOAS par exemple (Julien </a:t>
            </a:r>
            <a:r>
              <a:rPr lang="fr-FR" dirty="0" err="1">
                <a:cs typeface="Calibri"/>
              </a:rPr>
              <a:t>Topçu</a:t>
            </a:r>
            <a:r>
              <a:rPr lang="fr-FR" dirty="0">
                <a:cs typeface="Calibri"/>
              </a:rPr>
              <a:t> qui a fait un talk sur des API REST orientées métier)</a:t>
            </a:r>
          </a:p>
          <a:p>
            <a:pPr>
              <a:buFont typeface="Arial" panose="020B0604020202020204" pitchFamily="34" charset="0"/>
            </a:pPr>
            <a:r>
              <a:rPr lang="fr-FR" dirty="0">
                <a:cs typeface="Calibri"/>
              </a:rPr>
              <a:t> - les tests….</a:t>
            </a:r>
          </a:p>
          <a:p>
            <a:pPr>
              <a:buFont typeface="Arial" panose="020B0604020202020204" pitchFamily="34" charset="0"/>
            </a:pPr>
            <a:endParaRPr lang="fr-FR">
              <a:cs typeface="Calibri"/>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42</a:t>
            </a:fld>
            <a:endParaRPr lang="fr-FR"/>
          </a:p>
        </p:txBody>
      </p:sp>
    </p:spTree>
    <p:extLst>
      <p:ext uri="{BB962C8B-B14F-4D97-AF65-F5344CB8AC3E}">
        <p14:creationId xmlns:p14="http://schemas.microsoft.com/office/powerpoint/2010/main" val="344271580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pPr>
            <a:r>
              <a:rPr lang="fr-FR">
                <a:cs typeface="Calibri"/>
              </a:rPr>
              <a:t>T: SRE (prononcer SRI ;-P) est un terme apparu chez Google pour réinventer le métier des OPS.</a:t>
            </a:r>
          </a:p>
          <a:p>
            <a:pPr>
              <a:buFont typeface="Arial" panose="020B0604020202020204" pitchFamily="34" charset="0"/>
            </a:pPr>
            <a:r>
              <a:rPr lang="fr-FR">
                <a:cs typeface="Calibri"/>
              </a:rPr>
              <a:t>SRE signifie : Site </a:t>
            </a:r>
            <a:r>
              <a:rPr lang="fr-FR" err="1">
                <a:cs typeface="Calibri"/>
              </a:rPr>
              <a:t>Reliability</a:t>
            </a:r>
            <a:r>
              <a:rPr lang="fr-FR">
                <a:cs typeface="Calibri"/>
              </a:rPr>
              <a:t> Engineering et correspond à un rôle à plusieurs casquettes : </a:t>
            </a:r>
          </a:p>
          <a:p>
            <a:pPr marL="228600" indent="-228600">
              <a:buFont typeface="Arial" panose="020B0604020202020204" pitchFamily="34" charset="0"/>
              <a:buAutoNum type="arabicPeriod"/>
            </a:pPr>
            <a:r>
              <a:rPr lang="fr-FR">
                <a:cs typeface="Calibri"/>
              </a:rPr>
              <a:t>D’aider à créer en faire évoluer une plate forme qui permette aux équipes de DEV d’être autonomes pour leurs MEP et leur support</a:t>
            </a:r>
          </a:p>
          <a:p>
            <a:pPr marL="228600" indent="-228600">
              <a:buFont typeface="Arial" panose="020B0604020202020204" pitchFamily="34" charset="0"/>
              <a:buAutoNum type="arabicPeriod"/>
            </a:pPr>
            <a:r>
              <a:rPr lang="fr-FR">
                <a:cs typeface="Calibri"/>
              </a:rPr>
              <a:t>Détecter proactivement si on emmène notre plateforme dans le mur en faisant des stress tests et du monitoring </a:t>
            </a:r>
            <a:r>
              <a:rPr lang="fr-FR" err="1">
                <a:cs typeface="Calibri"/>
              </a:rPr>
              <a:t>specifique</a:t>
            </a:r>
            <a:endParaRPr lang="fr-FR">
              <a:cs typeface="Calibri"/>
            </a:endParaRPr>
          </a:p>
          <a:p>
            <a:pPr marL="228600" indent="-228600">
              <a:buFont typeface="Arial" panose="020B0604020202020204" pitchFamily="34" charset="0"/>
              <a:buAutoNum type="arabicPeriod"/>
            </a:pPr>
            <a:r>
              <a:rPr lang="fr-FR">
                <a:cs typeface="Calibri"/>
              </a:rPr>
              <a:t>Faire du conseil et accompagner les équipes de dev à mieux prendre en compte les spécificités de la prod et de l’infra (faire du software engineering quoi)</a:t>
            </a:r>
          </a:p>
          <a:p>
            <a:pPr marL="228600" indent="-228600">
              <a:buFont typeface="Arial" panose="020B0604020202020204" pitchFamily="34" charset="0"/>
              <a:buAutoNum type="arabicPeriod"/>
            </a:pPr>
            <a:endParaRPr lang="fr-FR">
              <a:cs typeface="Calibri"/>
            </a:endParaRPr>
          </a:p>
          <a:p>
            <a:pPr marL="0" indent="0">
              <a:buFont typeface="Arial" panose="020B0604020202020204" pitchFamily="34" charset="0"/>
              <a:buNone/>
            </a:pPr>
            <a:r>
              <a:rPr lang="fr-FR">
                <a:cs typeface="Calibri"/>
              </a:rPr>
              <a:t>C’est une des premières réformes que j’ai préparée depuis longtemps avec les principaux concernés, et qui – même si elle prend du temps- (faut recruter, préparer tout le monde </a:t>
            </a:r>
            <a:r>
              <a:rPr lang="fr-FR" err="1">
                <a:cs typeface="Calibri"/>
              </a:rPr>
              <a:t>etc</a:t>
            </a:r>
            <a:r>
              <a:rPr lang="fr-FR">
                <a:cs typeface="Calibri"/>
              </a:rPr>
              <a:t>) est en train de démarrer.</a:t>
            </a:r>
          </a:p>
          <a:p>
            <a:pPr marL="0" indent="0">
              <a:buFont typeface="Arial" panose="020B0604020202020204" pitchFamily="34" charset="0"/>
              <a:buNone/>
            </a:pPr>
            <a:endParaRPr lang="fr-FR">
              <a:cs typeface="Calibri"/>
            </a:endParaRPr>
          </a:p>
          <a:p>
            <a:r>
              <a:rPr lang="fr-FR">
                <a:cs typeface="Calibri"/>
              </a:rPr>
              <a:t>Ca commence à tout changer chez nous.  </a:t>
            </a:r>
            <a:r>
              <a:rPr lang="fr-FR" b="1">
                <a:cs typeface="Calibri"/>
              </a:rPr>
              <a:t>Je veux que chaque équipe de dev soit parfaitement AUTONOME dans sa gestion de la prod et de son support dernier niveau.</a:t>
            </a:r>
          </a:p>
          <a:p>
            <a:pPr marL="0" indent="0">
              <a:buFont typeface="Arial" panose="020B0604020202020204" pitchFamily="34" charset="0"/>
              <a:buNone/>
            </a:pPr>
            <a:endParaRPr lang="fr-FR">
              <a:cs typeface="Calibri"/>
            </a:endParaRPr>
          </a:p>
          <a:p>
            <a:pPr marL="0" indent="0">
              <a:buFont typeface="Arial" panose="020B0604020202020204" pitchFamily="34" charset="0"/>
              <a:buNone/>
            </a:pPr>
            <a:r>
              <a:rPr lang="fr-FR">
                <a:cs typeface="Calibri"/>
              </a:rPr>
              <a:t>En plus on a vraiment une team de magiciens techniquement sur ces sujets. Un vrai plaisir de collaborer avec eux à chaque fois.</a:t>
            </a:r>
          </a:p>
        </p:txBody>
      </p:sp>
      <p:sp>
        <p:nvSpPr>
          <p:cNvPr id="4" name="Slide Number Placeholder 3"/>
          <p:cNvSpPr>
            <a:spLocks noGrp="1"/>
          </p:cNvSpPr>
          <p:nvPr>
            <p:ph type="sldNum" sz="quarter" idx="5"/>
          </p:nvPr>
        </p:nvSpPr>
        <p:spPr/>
        <p:txBody>
          <a:bodyPr/>
          <a:lstStyle/>
          <a:p>
            <a:fld id="{788D8A45-B12B-40AF-A07B-2EBC15495A4C}" type="slidenum">
              <a:rPr lang="fr-FR" smtClean="0"/>
              <a:t>43</a:t>
            </a:fld>
            <a:endParaRPr lang="fr-FR"/>
          </a:p>
        </p:txBody>
      </p:sp>
    </p:spTree>
    <p:extLst>
      <p:ext uri="{BB962C8B-B14F-4D97-AF65-F5344CB8AC3E}">
        <p14:creationId xmlns:p14="http://schemas.microsoft.com/office/powerpoint/2010/main" val="180841455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pPr>
            <a:endParaRPr lang="fr-FR" dirty="0">
              <a:cs typeface="Calibri"/>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44</a:t>
            </a:fld>
            <a:endParaRPr lang="fr-FR"/>
          </a:p>
        </p:txBody>
      </p:sp>
    </p:spTree>
    <p:extLst>
      <p:ext uri="{BB962C8B-B14F-4D97-AF65-F5344CB8AC3E}">
        <p14:creationId xmlns:p14="http://schemas.microsoft.com/office/powerpoint/2010/main" val="232579883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pPr>
            <a:endParaRPr lang="fr-FR" dirty="0">
              <a:cs typeface="Calibri"/>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45</a:t>
            </a:fld>
            <a:endParaRPr lang="fr-FR"/>
          </a:p>
        </p:txBody>
      </p:sp>
    </p:spTree>
    <p:extLst>
      <p:ext uri="{BB962C8B-B14F-4D97-AF65-F5344CB8AC3E}">
        <p14:creationId xmlns:p14="http://schemas.microsoft.com/office/powerpoint/2010/main" val="172817764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pPr>
            <a:r>
              <a:rPr lang="fr-FR" dirty="0">
                <a:cs typeface="Calibri"/>
              </a:rPr>
              <a:t>P : Quelques idées et pistes à venir pour nous. </a:t>
            </a:r>
          </a:p>
          <a:p>
            <a:pPr>
              <a:buFont typeface="Arial" panose="020B0604020202020204" pitchFamily="34" charset="0"/>
            </a:pPr>
            <a:endParaRPr lang="fr-FR">
              <a:cs typeface="Calibri"/>
            </a:endParaRPr>
          </a:p>
          <a:p>
            <a:pPr>
              <a:buFont typeface="Arial" panose="020B0604020202020204" pitchFamily="34" charset="0"/>
            </a:pPr>
            <a:r>
              <a:rPr lang="fr-FR" dirty="0"/>
              <a:t>Pourquoi ne pas appliquer à nos teams ce qu'on se fixe pour nos micro services ?</a:t>
            </a:r>
            <a:endParaRPr lang="fr-FR" dirty="0">
              <a:cs typeface="Calibri"/>
            </a:endParaRPr>
          </a:p>
          <a:p>
            <a:pPr marL="171450" indent="-171450">
              <a:buFont typeface="Arial" panose="020B0604020202020204" pitchFamily="34" charset="0"/>
              <a:buChar char="•"/>
            </a:pPr>
            <a:r>
              <a:rPr lang="en-US" b="1" dirty="0"/>
              <a:t>SLA </a:t>
            </a:r>
            <a:r>
              <a:rPr lang="en-US" b="1" dirty="0" err="1"/>
              <a:t>d'équipe</a:t>
            </a:r>
            <a:endParaRPr lang="en-US" b="1" dirty="0"/>
          </a:p>
          <a:p>
            <a:pPr marL="171450" indent="-171450">
              <a:buFont typeface="Arial" panose="020B0604020202020204" pitchFamily="34" charset="0"/>
              <a:buChar char="•"/>
            </a:pPr>
            <a:r>
              <a:rPr lang="en-US" b="1" dirty="0" err="1">
                <a:cs typeface="Calibri"/>
              </a:rPr>
              <a:t>Contrat</a:t>
            </a:r>
            <a:r>
              <a:rPr lang="en-US" b="1" dirty="0">
                <a:cs typeface="Calibri"/>
              </a:rPr>
              <a:t> social </a:t>
            </a:r>
            <a:r>
              <a:rPr lang="en-US" dirty="0">
                <a:cs typeface="Calibri"/>
              </a:rPr>
              <a:t>: qui </a:t>
            </a:r>
            <a:r>
              <a:rPr lang="en-US" dirty="0" err="1">
                <a:cs typeface="Calibri"/>
              </a:rPr>
              <a:t>pourrait</a:t>
            </a:r>
            <a:r>
              <a:rPr lang="en-US" dirty="0">
                <a:cs typeface="Calibri"/>
              </a:rPr>
              <a:t> </a:t>
            </a:r>
            <a:r>
              <a:rPr lang="en-US" dirty="0" err="1">
                <a:cs typeface="Calibri"/>
              </a:rPr>
              <a:t>être</a:t>
            </a:r>
            <a:r>
              <a:rPr lang="en-US" dirty="0">
                <a:cs typeface="Calibri"/>
              </a:rPr>
              <a:t> </a:t>
            </a:r>
            <a:r>
              <a:rPr lang="en-US" dirty="0" err="1">
                <a:cs typeface="Calibri"/>
              </a:rPr>
              <a:t>basé</a:t>
            </a:r>
            <a:r>
              <a:rPr lang="en-US" dirty="0">
                <a:cs typeface="Calibri"/>
              </a:rPr>
              <a:t> sur </a:t>
            </a:r>
            <a:r>
              <a:rPr lang="en-US" dirty="0" err="1">
                <a:cs typeface="Calibri"/>
              </a:rPr>
              <a:t>quelque</a:t>
            </a:r>
            <a:r>
              <a:rPr lang="en-US" dirty="0">
                <a:cs typeface="Calibri"/>
              </a:rPr>
              <a:t> chose </a:t>
            </a:r>
            <a:r>
              <a:rPr lang="en-US" dirty="0" err="1">
                <a:cs typeface="Calibri"/>
              </a:rPr>
              <a:t>comme</a:t>
            </a:r>
            <a:r>
              <a:rPr lang="en-US" dirty="0">
                <a:cs typeface="Calibri"/>
              </a:rPr>
              <a:t> “</a:t>
            </a:r>
            <a:r>
              <a:rPr lang="en-US" dirty="0" err="1">
                <a:cs typeface="Calibri"/>
              </a:rPr>
              <a:t>l’autonomie</a:t>
            </a:r>
            <a:r>
              <a:rPr lang="en-US" dirty="0">
                <a:cs typeface="Calibri"/>
              </a:rPr>
              <a:t> des </a:t>
            </a:r>
            <a:r>
              <a:rPr lang="en-US" dirty="0" err="1">
                <a:cs typeface="Calibri"/>
              </a:rPr>
              <a:t>uns</a:t>
            </a:r>
            <a:r>
              <a:rPr lang="en-US" dirty="0">
                <a:cs typeface="Calibri"/>
              </a:rPr>
              <a:t> </a:t>
            </a:r>
            <a:r>
              <a:rPr lang="en-US" dirty="0" err="1">
                <a:cs typeface="Calibri"/>
              </a:rPr>
              <a:t>s’arrête</a:t>
            </a:r>
            <a:r>
              <a:rPr lang="en-US" dirty="0">
                <a:cs typeface="Calibri"/>
              </a:rPr>
              <a:t> </a:t>
            </a:r>
            <a:r>
              <a:rPr lang="en-US" dirty="0" err="1">
                <a:cs typeface="Calibri"/>
              </a:rPr>
              <a:t>là</a:t>
            </a:r>
            <a:r>
              <a:rPr lang="en-US" dirty="0">
                <a:cs typeface="Calibri"/>
              </a:rPr>
              <a:t> </a:t>
            </a:r>
            <a:r>
              <a:rPr lang="en-US" dirty="0" err="1">
                <a:cs typeface="Calibri"/>
              </a:rPr>
              <a:t>où</a:t>
            </a:r>
            <a:r>
              <a:rPr lang="en-US" dirty="0">
                <a:cs typeface="Calibri"/>
              </a:rPr>
              <a:t> commence </a:t>
            </a:r>
            <a:r>
              <a:rPr lang="en-US" dirty="0" err="1">
                <a:cs typeface="Calibri"/>
              </a:rPr>
              <a:t>celle</a:t>
            </a:r>
            <a:r>
              <a:rPr lang="en-US" dirty="0">
                <a:cs typeface="Calibri"/>
              </a:rPr>
              <a:t> des </a:t>
            </a:r>
            <a:r>
              <a:rPr lang="en-US" dirty="0" err="1">
                <a:cs typeface="Calibri"/>
              </a:rPr>
              <a:t>autres</a:t>
            </a:r>
            <a:r>
              <a:rPr lang="en-US" dirty="0">
                <a:cs typeface="Calibri"/>
              </a:rPr>
              <a:t>”</a:t>
            </a:r>
          </a:p>
          <a:p>
            <a:pPr marL="171450" indent="-171450">
              <a:buFont typeface="Arial" panose="020B0604020202020204" pitchFamily="34" charset="0"/>
              <a:buChar char="•"/>
            </a:pPr>
            <a:r>
              <a:rPr lang="en-US" b="1" dirty="0">
                <a:cs typeface="Calibri"/>
              </a:rPr>
              <a:t>Chaos testing </a:t>
            </a:r>
            <a:r>
              <a:rPr lang="en-US" b="1" dirty="0" err="1">
                <a:cs typeface="Calibri"/>
              </a:rPr>
              <a:t>d’équipes</a:t>
            </a:r>
            <a:endParaRPr lang="en-US" b="1" dirty="0">
              <a:cs typeface="Calibri"/>
            </a:endParaRPr>
          </a:p>
          <a:p>
            <a:pPr marL="171450" indent="-171450">
              <a:buFont typeface="Arial" panose="020B0604020202020204" pitchFamily="34" charset="0"/>
              <a:buChar char="•"/>
            </a:pPr>
            <a:endParaRPr lang="fr-FR">
              <a:cs typeface="Calibri"/>
            </a:endParaRPr>
          </a:p>
          <a:p>
            <a:pPr>
              <a:buFont typeface="Arial" panose="020B0604020202020204" pitchFamily="34" charset="0"/>
            </a:pPr>
            <a:endParaRPr lang="fr-FR">
              <a:cs typeface="Calibri"/>
            </a:endParaRPr>
          </a:p>
          <a:p>
            <a:pPr>
              <a:buFont typeface="Arial" panose="020B0604020202020204" pitchFamily="34" charset="0"/>
            </a:pPr>
            <a:endParaRPr lang="fr-FR">
              <a:cs typeface="Calibri"/>
            </a:endParaRPr>
          </a:p>
          <a:p>
            <a:pPr>
              <a:buFont typeface="Arial" panose="020B0604020202020204" pitchFamily="34" charset="0"/>
            </a:pPr>
            <a:endParaRPr lang="fr-FR">
              <a:cs typeface="Calibri"/>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46</a:t>
            </a:fld>
            <a:endParaRPr lang="fr-FR"/>
          </a:p>
        </p:txBody>
      </p:sp>
    </p:spTree>
    <p:extLst>
      <p:ext uri="{BB962C8B-B14F-4D97-AF65-F5344CB8AC3E}">
        <p14:creationId xmlns:p14="http://schemas.microsoft.com/office/powerpoint/2010/main" val="136450503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pPr>
            <a:r>
              <a:rPr lang="fr-FR">
                <a:cs typeface="Calibri"/>
              </a:rPr>
              <a:t>T: et cette bonne idée de Pauline, de recycler la règles des boy scouts (pour rappel : « de toujours laisser un lieu plus propre que celui dans l’état dans lequel on l’a trouvé ») pour proposer une nouvelle règles : celle des animateurs des boy scouts : </a:t>
            </a:r>
          </a:p>
          <a:p>
            <a:pPr>
              <a:buFont typeface="Arial" panose="020B0604020202020204" pitchFamily="34" charset="0"/>
            </a:pPr>
            <a:r>
              <a:rPr lang="fr-FR">
                <a:cs typeface="Calibri"/>
              </a:rPr>
              <a:t>« Laisser –en partant-une situation dans laquelle les gens seront encore plus autonomes qu’à notre arrivée »</a:t>
            </a:r>
          </a:p>
          <a:p>
            <a:pPr>
              <a:buFont typeface="Arial" panose="020B0604020202020204" pitchFamily="34" charset="0"/>
            </a:pPr>
            <a:endParaRPr lang="fr-FR">
              <a:cs typeface="Calibri"/>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fr-FR">
                <a:cs typeface="Calibri"/>
              </a:rPr>
              <a:t>P: « Si tu sert à rien c'est que tu fais bien ton boulot de manager »</a:t>
            </a:r>
          </a:p>
          <a:p>
            <a:pPr>
              <a:buFont typeface="Arial" panose="020B0604020202020204" pitchFamily="34" charset="0"/>
            </a:pPr>
            <a:endParaRPr lang="fr-FR">
              <a:cs typeface="Calibri"/>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47</a:t>
            </a:fld>
            <a:endParaRPr lang="fr-FR"/>
          </a:p>
        </p:txBody>
      </p:sp>
    </p:spTree>
    <p:extLst>
      <p:ext uri="{BB962C8B-B14F-4D97-AF65-F5344CB8AC3E}">
        <p14:creationId xmlns:p14="http://schemas.microsoft.com/office/powerpoint/2010/main" val="196157697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pPr>
            <a:r>
              <a:rPr lang="fr-FR">
                <a:cs typeface="Calibri"/>
              </a:rPr>
              <a:t>Bon, il est temps de conclure. 3 points: </a:t>
            </a:r>
          </a:p>
          <a:p>
            <a:pPr>
              <a:buFont typeface="Arial" panose="020B0604020202020204" pitchFamily="34" charset="0"/>
            </a:pPr>
            <a:endParaRPr lang="fr-FR">
              <a:cs typeface="Calibri"/>
            </a:endParaRP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fr-FR">
                <a:cs typeface="Calibri"/>
              </a:rPr>
              <a:t>T: L’ autonomie (des équipes, des gens) est indispensable pour accompagner l’hyper croissance (on ne peut pas demander son avis à un(e) chef sur tout)</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fr-FR">
                <a:cs typeface="Calibri"/>
              </a:rPr>
              <a:t>P: La quête d’autonomie est une route semée d’embuches (Rome ne s’est pas fait en 1 jour) et il faut que les esprits y soient préparés (ne pas bruler les étapes en terme de change management). </a:t>
            </a:r>
            <a:r>
              <a:rPr lang="fr-FR" b="1">
                <a:cs typeface="Calibri"/>
              </a:rPr>
              <a:t>Les gens aiment changer, ils n’aiment juste pas être changés</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fr-FR">
                <a:cs typeface="Calibri"/>
              </a:rPr>
              <a:t>T: En tant que VP, ou engineering manager ou tech leads. Ca nécessite d’être capable de faire du lâcher prise. Il faut savoir laisser les gens travailler seuls même si ce sont des sujets qui vous passionnent ou pour lesquels vous avez de l’expertise. Sinon c’est pervers pour la dynamique et ca désengage vos collègues</a:t>
            </a:r>
          </a:p>
          <a:p>
            <a:pPr marL="171450" indent="-171450">
              <a:buFont typeface="Arial" panose="020B0604020202020204" pitchFamily="34" charset="0"/>
              <a:buChar char="•"/>
            </a:pPr>
            <a:endParaRPr lang="fr-FR">
              <a:cs typeface="Calibri"/>
            </a:endParaRPr>
          </a:p>
          <a:p>
            <a:pPr marL="171450" indent="-171450">
              <a:buFont typeface="Arial" panose="020B0604020202020204" pitchFamily="34" charset="0"/>
              <a:buChar char="•"/>
            </a:pPr>
            <a:endParaRPr lang="fr-FR">
              <a:cs typeface="Calibri"/>
            </a:endParaRPr>
          </a:p>
          <a:p>
            <a:pPr>
              <a:buFont typeface="Arial" panose="020B0604020202020204" pitchFamily="34" charset="0"/>
            </a:pPr>
            <a:endParaRPr lang="fr-FR">
              <a:cs typeface="Calibri"/>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48</a:t>
            </a:fld>
            <a:endParaRPr lang="fr-FR"/>
          </a:p>
        </p:txBody>
      </p:sp>
    </p:spTree>
    <p:extLst>
      <p:ext uri="{BB962C8B-B14F-4D97-AF65-F5344CB8AC3E}">
        <p14:creationId xmlns:p14="http://schemas.microsoft.com/office/powerpoint/2010/main" val="327096235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fr-FR">
                <a:cs typeface="Calibri"/>
              </a:rPr>
              <a:t>Nous on en est qu’au début de cette quête de l’efficacité et donc de l’autonomie.</a:t>
            </a:r>
          </a:p>
          <a:p>
            <a:pPr marL="0" indent="0">
              <a:buFont typeface="Arial"/>
              <a:buNone/>
            </a:pPr>
            <a:endParaRPr lang="fr-FR">
              <a:cs typeface="Calibri"/>
            </a:endParaRPr>
          </a:p>
          <a:p>
            <a:pPr marL="0" indent="0">
              <a:buFont typeface="Arial"/>
              <a:buNone/>
            </a:pPr>
            <a:r>
              <a:rPr lang="fr-FR">
                <a:cs typeface="Calibri"/>
              </a:rPr>
              <a:t>Si ces enjeux ne vous font pas peur et que vous avez envie de venir jouer avec nous. </a:t>
            </a:r>
          </a:p>
          <a:p>
            <a:pPr marL="0" indent="0">
              <a:buFont typeface="Arial"/>
              <a:buNone/>
            </a:pPr>
            <a:r>
              <a:rPr lang="fr-FR">
                <a:cs typeface="Calibri"/>
              </a:rPr>
              <a:t>Faites nous signe !</a:t>
            </a:r>
          </a:p>
        </p:txBody>
      </p:sp>
      <p:sp>
        <p:nvSpPr>
          <p:cNvPr id="4" name="Slide Number Placeholder 3"/>
          <p:cNvSpPr>
            <a:spLocks noGrp="1"/>
          </p:cNvSpPr>
          <p:nvPr>
            <p:ph type="sldNum" sz="quarter" idx="5"/>
          </p:nvPr>
        </p:nvSpPr>
        <p:spPr/>
        <p:txBody>
          <a:bodyPr/>
          <a:lstStyle/>
          <a:p>
            <a:fld id="{788D8A45-B12B-40AF-A07B-2EBC15495A4C}" type="slidenum">
              <a:rPr lang="fr-FR" smtClean="0"/>
              <a:t>49</a:t>
            </a:fld>
            <a:endParaRPr lang="fr-FR"/>
          </a:p>
        </p:txBody>
      </p:sp>
    </p:spTree>
    <p:extLst>
      <p:ext uri="{BB962C8B-B14F-4D97-AF65-F5344CB8AC3E}">
        <p14:creationId xmlns:p14="http://schemas.microsoft.com/office/powerpoint/2010/main" val="4154164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a:cs typeface="Calibri"/>
              </a:rPr>
              <a:t>J’ai aussi vu bcp de structures qui n'étaient pas au top de l'efficacité. Dans une scale-up, normalement tout va beaucoup plus vite, les décisions se prennent rapidement, l'exécution également, ça bouge quoi ! On se donne les moyens de nos ambitions. Surtout ici chez </a:t>
            </a:r>
            <a:r>
              <a:rPr lang="fr-FR" err="1">
                <a:cs typeface="Calibri"/>
              </a:rPr>
              <a:t>Agicap</a:t>
            </a:r>
            <a:r>
              <a:rPr lang="fr-FR">
                <a:cs typeface="Calibri"/>
              </a:rPr>
              <a:t>. Et moi je suis ambitieux.</a:t>
            </a:r>
          </a:p>
          <a:p>
            <a:r>
              <a:rPr lang="fr-FR">
                <a:cs typeface="Calibri"/>
              </a:rPr>
              <a:t> </a:t>
            </a:r>
          </a:p>
          <a:p>
            <a:r>
              <a:rPr lang="fr-FR">
                <a:cs typeface="Calibri"/>
              </a:rPr>
              <a:t>P: Hum… « des structures pas au top de l’efficacité »… ça sent l’euphémisme un peu… tu veux qu’on en parle ? ;-P </a:t>
            </a:r>
            <a:br>
              <a:rPr lang="fr-FR">
                <a:cs typeface="+mn-lt"/>
              </a:rPr>
            </a:br>
            <a:r>
              <a:rPr lang="fr-FR" b="1">
                <a:cs typeface="Calibri"/>
              </a:rPr>
              <a:t>T'as pas des histoires centrée autours de l’autonomie à nous partager ?</a:t>
            </a:r>
          </a:p>
          <a:p>
            <a:endParaRPr lang="fr-FR"/>
          </a:p>
        </p:txBody>
      </p:sp>
      <p:sp>
        <p:nvSpPr>
          <p:cNvPr id="4" name="Slide Number Placeholder 3"/>
          <p:cNvSpPr>
            <a:spLocks noGrp="1"/>
          </p:cNvSpPr>
          <p:nvPr>
            <p:ph type="sldNum" sz="quarter" idx="5"/>
          </p:nvPr>
        </p:nvSpPr>
        <p:spPr/>
        <p:txBody>
          <a:bodyPr/>
          <a:lstStyle/>
          <a:p>
            <a:fld id="{788D8A45-B12B-40AF-A07B-2EBC15495A4C}" type="slidenum">
              <a:rPr lang="fr-FR" smtClean="0"/>
              <a:t>5</a:t>
            </a:fld>
            <a:endParaRPr lang="fr-FR"/>
          </a:p>
        </p:txBody>
      </p:sp>
    </p:spTree>
    <p:extLst>
      <p:ext uri="{BB962C8B-B14F-4D97-AF65-F5344CB8AC3E}">
        <p14:creationId xmlns:p14="http://schemas.microsoft.com/office/powerpoint/2010/main" val="137539409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a:cs typeface="Calibri"/>
              </a:rPr>
              <a:t>Questions : </a:t>
            </a:r>
            <a:endParaRPr lang="fr-FR"/>
          </a:p>
          <a:p>
            <a:r>
              <a:rPr lang="fr-FR">
                <a:cs typeface="Calibri"/>
              </a:rPr>
              <a:t>Si ton management te soutient pas tu fais comment ? </a:t>
            </a:r>
            <a:endParaRPr lang="fr-FR"/>
          </a:p>
          <a:p>
            <a:r>
              <a:rPr lang="fr-FR"/>
              <a:t>C'est quoi du coup l'étape "</a:t>
            </a:r>
            <a:r>
              <a:rPr lang="fr-FR" err="1"/>
              <a:t>turn</a:t>
            </a:r>
            <a:r>
              <a:rPr lang="fr-FR"/>
              <a:t> the </a:t>
            </a:r>
            <a:r>
              <a:rPr lang="fr-FR" err="1"/>
              <a:t>ship</a:t>
            </a:r>
            <a:r>
              <a:rPr lang="fr-FR"/>
              <a:t> </a:t>
            </a:r>
            <a:r>
              <a:rPr lang="fr-FR" err="1"/>
              <a:t>around</a:t>
            </a:r>
            <a:r>
              <a:rPr lang="fr-FR"/>
              <a:t>" ??? </a:t>
            </a:r>
            <a:endParaRPr lang="fr-FR">
              <a:cs typeface="Calibri"/>
            </a:endParaRPr>
          </a:p>
          <a:p>
            <a:endParaRPr lang="fr-FR">
              <a:cs typeface="Calibri"/>
            </a:endParaRPr>
          </a:p>
          <a:p>
            <a:r>
              <a:rPr lang="fr-FR">
                <a:cs typeface="Calibri"/>
              </a:rPr>
              <a:t>Faire une présentation à quelqu'un d'extérieur à </a:t>
            </a:r>
            <a:r>
              <a:rPr lang="fr-FR" err="1">
                <a:cs typeface="Calibri"/>
              </a:rPr>
              <a:t>Agicap</a:t>
            </a:r>
            <a:r>
              <a:rPr lang="fr-FR">
                <a:cs typeface="Calibri"/>
              </a:rPr>
              <a:t> pour voir </a:t>
            </a:r>
          </a:p>
          <a:p>
            <a:endParaRPr lang="fr-FR">
              <a:cs typeface="Calibri"/>
            </a:endParaRPr>
          </a:p>
          <a:p>
            <a:endParaRPr lang="fr-FR">
              <a:cs typeface="Calibri"/>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50</a:t>
            </a:fld>
            <a:endParaRPr lang="fr-FR"/>
          </a:p>
        </p:txBody>
      </p:sp>
    </p:spTree>
    <p:extLst>
      <p:ext uri="{BB962C8B-B14F-4D97-AF65-F5344CB8AC3E}">
        <p14:creationId xmlns:p14="http://schemas.microsoft.com/office/powerpoint/2010/main" val="336709664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fr-FR">
                <a:cs typeface="Calibri"/>
              </a:rPr>
              <a:t>P: Au fait : Pour celles et ceux qui se poseraient la question, on est une solution SaaS de gestion de trésorerie.</a:t>
            </a:r>
          </a:p>
          <a:p>
            <a:pPr marL="0" indent="0">
              <a:buFont typeface="Arial"/>
              <a:buNone/>
            </a:pPr>
            <a:endParaRPr lang="fr-FR">
              <a:cs typeface="Calibri"/>
            </a:endParaRPr>
          </a:p>
          <a:p>
            <a:pPr marL="0" indent="0">
              <a:buFont typeface="Arial"/>
              <a:buNone/>
            </a:pPr>
            <a:r>
              <a:rPr lang="fr-FR">
                <a:cs typeface="Calibri"/>
              </a:rPr>
              <a:t>Tableau de bord pour permettre au PMEs de se piloter par un suivi temps réel de leur trésorerie, mais aussi de se projeter dans l’avenir pour connaitre les conséquences sur leur trésorerie d’une embauche, d’un nouveau virus planétaire, etc. en faisant des scenarios et des prévisions.</a:t>
            </a:r>
          </a:p>
          <a:p>
            <a:pPr marL="0" indent="0">
              <a:buFont typeface="Arial"/>
              <a:buNone/>
            </a:pPr>
            <a:endParaRPr lang="fr-FR">
              <a:cs typeface="Calibri"/>
            </a:endParaRPr>
          </a:p>
          <a:p>
            <a:pPr marL="0" indent="0">
              <a:buFont typeface="Arial"/>
              <a:buNone/>
            </a:pPr>
            <a:r>
              <a:rPr lang="fr-FR">
                <a:cs typeface="Calibri"/>
              </a:rPr>
              <a:t>Le suivi de trésorerie est notre cœur de métier historique mais on a lancé depuis de nouveau produits qui permettent de payer vos fournisseurs directement, ou bien de relancer vos clients quand ils ne paient pas leur factures etc.</a:t>
            </a:r>
          </a:p>
          <a:p>
            <a:endParaRPr lang="fr-FR">
              <a:cs typeface="Calibri"/>
            </a:endParaRPr>
          </a:p>
          <a:p>
            <a:pPr>
              <a:buFont typeface="Arial"/>
            </a:pPr>
            <a:endParaRPr lang="fr-FR">
              <a:cs typeface="Calibri"/>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51</a:t>
            </a:fld>
            <a:endParaRPr lang="fr-FR"/>
          </a:p>
        </p:txBody>
      </p:sp>
    </p:spTree>
    <p:extLst>
      <p:ext uri="{BB962C8B-B14F-4D97-AF65-F5344CB8AC3E}">
        <p14:creationId xmlns:p14="http://schemas.microsoft.com/office/powerpoint/2010/main" val="1719035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a:t>Thomas : Euh… si, tiens un exemple…..le référentiel d’entreprise.</a:t>
            </a:r>
          </a:p>
          <a:p>
            <a:endParaRPr lang="fr-FR"/>
          </a:p>
          <a:p>
            <a:r>
              <a:rPr lang="fr-FR"/>
              <a:t>Je bossais dans une grande banque d’investissement, et on travaillait sur une appli représentée ici à droite. Le truc c’est qu’on avait besoin de référentiels d’entreprise pour récupérer des choses :</a:t>
            </a:r>
          </a:p>
          <a:p>
            <a:endParaRPr lang="fr-FR"/>
          </a:p>
          <a:p>
            <a:r>
              <a:rPr lang="fr-FR"/>
              <a:t>(Next)</a:t>
            </a:r>
          </a:p>
        </p:txBody>
      </p:sp>
      <p:sp>
        <p:nvSpPr>
          <p:cNvPr id="4" name="Slide Number Placeholder 3"/>
          <p:cNvSpPr>
            <a:spLocks noGrp="1"/>
          </p:cNvSpPr>
          <p:nvPr>
            <p:ph type="sldNum" sz="quarter" idx="5"/>
          </p:nvPr>
        </p:nvSpPr>
        <p:spPr/>
        <p:txBody>
          <a:bodyPr/>
          <a:lstStyle/>
          <a:p>
            <a:fld id="{788D8A45-B12B-40AF-A07B-2EBC15495A4C}" type="slidenum">
              <a:rPr lang="fr-FR" smtClean="0"/>
              <a:t>6</a:t>
            </a:fld>
            <a:endParaRPr lang="fr-FR"/>
          </a:p>
        </p:txBody>
      </p:sp>
    </p:spTree>
    <p:extLst>
      <p:ext uri="{BB962C8B-B14F-4D97-AF65-F5344CB8AC3E}">
        <p14:creationId xmlns:p14="http://schemas.microsoft.com/office/powerpoint/2010/main" val="5949553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a:t>(Thomas )</a:t>
            </a:r>
          </a:p>
          <a:p>
            <a:r>
              <a:rPr lang="fr-FR"/>
              <a:t>ici des instruments financiers avec lesquels on devait travailler.</a:t>
            </a:r>
          </a:p>
          <a:p>
            <a:endParaRPr lang="fr-FR"/>
          </a:p>
          <a:p>
            <a:r>
              <a:rPr lang="fr-FR"/>
              <a:t>Tout se passait bien sauf quand une info n’était pas correcte dans le référentiel central. Quand ça arrivait, on pouvait saisir une demande pour faire changer les choses dans le référentiel central. Saisir un ticket quoi. </a:t>
            </a:r>
          </a:p>
          <a:p>
            <a:endParaRPr lang="fr-FR"/>
          </a:p>
          <a:p>
            <a:r>
              <a:rPr lang="fr-FR"/>
              <a:t>Mais pour que ce soit pris en compte il fallait attendre parfois 1 mois. 1 mois avec des informations erronées qui pouvaient parfois impacter fortement notre business.</a:t>
            </a:r>
          </a:p>
          <a:p>
            <a:endParaRPr lang="fr-FR"/>
          </a:p>
        </p:txBody>
      </p:sp>
      <p:sp>
        <p:nvSpPr>
          <p:cNvPr id="4" name="Slide Number Placeholder 3"/>
          <p:cNvSpPr>
            <a:spLocks noGrp="1"/>
          </p:cNvSpPr>
          <p:nvPr>
            <p:ph type="sldNum" sz="quarter" idx="5"/>
          </p:nvPr>
        </p:nvSpPr>
        <p:spPr/>
        <p:txBody>
          <a:bodyPr/>
          <a:lstStyle/>
          <a:p>
            <a:fld id="{788D8A45-B12B-40AF-A07B-2EBC15495A4C}" type="slidenum">
              <a:rPr lang="fr-FR" smtClean="0"/>
              <a:t>7</a:t>
            </a:fld>
            <a:endParaRPr lang="fr-FR"/>
          </a:p>
        </p:txBody>
      </p:sp>
    </p:spTree>
    <p:extLst>
      <p:ext uri="{BB962C8B-B14F-4D97-AF65-F5344CB8AC3E}">
        <p14:creationId xmlns:p14="http://schemas.microsoft.com/office/powerpoint/2010/main" val="5215187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a:t>Le service qui s’en chargeait n’avait pas les mêmes contraintes que les nôtres et surtout pas le même time to </a:t>
            </a:r>
            <a:r>
              <a:rPr lang="fr-FR" err="1"/>
              <a:t>market</a:t>
            </a:r>
            <a:r>
              <a:rPr lang="fr-FR"/>
              <a:t> pour effectuer des changements.</a:t>
            </a:r>
          </a:p>
          <a:p>
            <a:r>
              <a:rPr lang="fr-FR"/>
              <a:t>En gros : on nous répondait : « Ce sera mis à jour… quand ce sera mis à jour… »</a:t>
            </a:r>
          </a:p>
          <a:p>
            <a:endParaRPr lang="fr-FR"/>
          </a:p>
          <a:p>
            <a:r>
              <a:rPr lang="fr-FR"/>
              <a:t>Pas glop.</a:t>
            </a:r>
          </a:p>
          <a:p>
            <a:endParaRPr lang="fr-FR"/>
          </a:p>
          <a:p>
            <a:r>
              <a:rPr lang="fr-FR"/>
              <a:t>Pauline : et comment vous vous en êtes sortis ?</a:t>
            </a:r>
          </a:p>
          <a:p>
            <a:endParaRPr lang="fr-FR"/>
          </a:p>
          <a:p>
            <a:r>
              <a:rPr lang="fr-FR"/>
              <a:t>T: et bien on a pris notre indépendance vis-à-vis du référentiel d’entreprise </a:t>
            </a:r>
            <a:r>
              <a:rPr lang="fr-FR">
                <a:sym typeface="Wingdings" panose="05000000000000000000" pitchFamily="2" charset="2"/>
              </a:rPr>
              <a:t></a:t>
            </a:r>
          </a:p>
          <a:p>
            <a:endParaRPr lang="fr-FR"/>
          </a:p>
          <a:p>
            <a:endParaRPr lang="fr-FR"/>
          </a:p>
        </p:txBody>
      </p:sp>
      <p:sp>
        <p:nvSpPr>
          <p:cNvPr id="4" name="Slide Number Placeholder 3"/>
          <p:cNvSpPr>
            <a:spLocks noGrp="1"/>
          </p:cNvSpPr>
          <p:nvPr>
            <p:ph type="sldNum" sz="quarter" idx="5"/>
          </p:nvPr>
        </p:nvSpPr>
        <p:spPr/>
        <p:txBody>
          <a:bodyPr/>
          <a:lstStyle/>
          <a:p>
            <a:fld id="{788D8A45-B12B-40AF-A07B-2EBC15495A4C}" type="slidenum">
              <a:rPr lang="fr-FR" smtClean="0"/>
              <a:t>8</a:t>
            </a:fld>
            <a:endParaRPr lang="fr-FR"/>
          </a:p>
        </p:txBody>
      </p:sp>
    </p:spTree>
    <p:extLst>
      <p:ext uri="{BB962C8B-B14F-4D97-AF65-F5344CB8AC3E}">
        <p14:creationId xmlns:p14="http://schemas.microsoft.com/office/powerpoint/2010/main" val="23264808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a:t>Thomas :On s’est codé notre référentiel local, qui lui était mis à jour par nos soins, quand on le souhaitait. </a:t>
            </a:r>
          </a:p>
        </p:txBody>
      </p:sp>
      <p:sp>
        <p:nvSpPr>
          <p:cNvPr id="4" name="Slide Number Placeholder 3"/>
          <p:cNvSpPr>
            <a:spLocks noGrp="1"/>
          </p:cNvSpPr>
          <p:nvPr>
            <p:ph type="sldNum" sz="quarter" idx="5"/>
          </p:nvPr>
        </p:nvSpPr>
        <p:spPr/>
        <p:txBody>
          <a:bodyPr/>
          <a:lstStyle/>
          <a:p>
            <a:fld id="{788D8A45-B12B-40AF-A07B-2EBC15495A4C}" type="slidenum">
              <a:rPr lang="fr-FR" smtClean="0"/>
              <a:t>9</a:t>
            </a:fld>
            <a:endParaRPr lang="fr-FR"/>
          </a:p>
        </p:txBody>
      </p:sp>
    </p:spTree>
    <p:extLst>
      <p:ext uri="{BB962C8B-B14F-4D97-AF65-F5344CB8AC3E}">
        <p14:creationId xmlns:p14="http://schemas.microsoft.com/office/powerpoint/2010/main" val="23887958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24532-3CCB-49B1-994D-04B2B3CFFBF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r-FR"/>
          </a:p>
        </p:txBody>
      </p:sp>
      <p:sp>
        <p:nvSpPr>
          <p:cNvPr id="3" name="Subtitle 2">
            <a:extLst>
              <a:ext uri="{FF2B5EF4-FFF2-40B4-BE49-F238E27FC236}">
                <a16:creationId xmlns:a16="http://schemas.microsoft.com/office/drawing/2014/main" id="{B099CB1D-84B6-4AB1-B583-18EDE8E324F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r-FR"/>
          </a:p>
        </p:txBody>
      </p:sp>
      <p:sp>
        <p:nvSpPr>
          <p:cNvPr id="4" name="Date Placeholder 3">
            <a:extLst>
              <a:ext uri="{FF2B5EF4-FFF2-40B4-BE49-F238E27FC236}">
                <a16:creationId xmlns:a16="http://schemas.microsoft.com/office/drawing/2014/main" id="{FC0B3C66-3BAF-4254-A4DC-9B6BB1C7B540}"/>
              </a:ext>
            </a:extLst>
          </p:cNvPr>
          <p:cNvSpPr>
            <a:spLocks noGrp="1"/>
          </p:cNvSpPr>
          <p:nvPr>
            <p:ph type="dt" sz="half" idx="10"/>
          </p:nvPr>
        </p:nvSpPr>
        <p:spPr/>
        <p:txBody>
          <a:bodyPr/>
          <a:lstStyle/>
          <a:p>
            <a:fld id="{2E0450E2-BB8E-48D1-94E1-E4F675E29F3B}" type="datetimeFigureOut">
              <a:rPr lang="fr-FR" smtClean="0"/>
              <a:t>27/04/2023</a:t>
            </a:fld>
            <a:endParaRPr lang="fr-FR"/>
          </a:p>
        </p:txBody>
      </p:sp>
      <p:sp>
        <p:nvSpPr>
          <p:cNvPr id="5" name="Footer Placeholder 4">
            <a:extLst>
              <a:ext uri="{FF2B5EF4-FFF2-40B4-BE49-F238E27FC236}">
                <a16:creationId xmlns:a16="http://schemas.microsoft.com/office/drawing/2014/main" id="{CF533372-A1E7-45CC-A337-B78A20635078}"/>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3F0C2BC2-F266-4CD0-9620-93BEDB149DD3}"/>
              </a:ext>
            </a:extLst>
          </p:cNvPr>
          <p:cNvSpPr>
            <a:spLocks noGrp="1"/>
          </p:cNvSpPr>
          <p:nvPr>
            <p:ph type="sldNum" sz="quarter" idx="12"/>
          </p:nvPr>
        </p:nvSpPr>
        <p:spPr/>
        <p:txBody>
          <a:bodyPr/>
          <a:lstStyle/>
          <a:p>
            <a:fld id="{5710A435-BC36-42DB-9D1A-A4463FC7C8CE}" type="slidenum">
              <a:rPr lang="fr-FR" smtClean="0"/>
              <a:t>‹#›</a:t>
            </a:fld>
            <a:endParaRPr lang="fr-FR"/>
          </a:p>
        </p:txBody>
      </p:sp>
    </p:spTree>
    <p:extLst>
      <p:ext uri="{BB962C8B-B14F-4D97-AF65-F5344CB8AC3E}">
        <p14:creationId xmlns:p14="http://schemas.microsoft.com/office/powerpoint/2010/main" val="16436007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707C2-C040-476D-9B57-C13329B77681}"/>
              </a:ext>
            </a:extLst>
          </p:cNvPr>
          <p:cNvSpPr>
            <a:spLocks noGrp="1"/>
          </p:cNvSpPr>
          <p:nvPr>
            <p:ph type="title"/>
          </p:nvPr>
        </p:nvSpPr>
        <p:spPr/>
        <p:txBody>
          <a:bodyPr/>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1E5FC2AC-7B56-4629-92A9-3983DD0DB31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9A32D4BD-A06F-4045-8E65-C419F86A5423}"/>
              </a:ext>
            </a:extLst>
          </p:cNvPr>
          <p:cNvSpPr>
            <a:spLocks noGrp="1"/>
          </p:cNvSpPr>
          <p:nvPr>
            <p:ph type="dt" sz="half" idx="10"/>
          </p:nvPr>
        </p:nvSpPr>
        <p:spPr/>
        <p:txBody>
          <a:bodyPr/>
          <a:lstStyle/>
          <a:p>
            <a:fld id="{2E0450E2-BB8E-48D1-94E1-E4F675E29F3B}" type="datetimeFigureOut">
              <a:rPr lang="fr-FR" smtClean="0"/>
              <a:t>27/04/2023</a:t>
            </a:fld>
            <a:endParaRPr lang="fr-FR"/>
          </a:p>
        </p:txBody>
      </p:sp>
      <p:sp>
        <p:nvSpPr>
          <p:cNvPr id="5" name="Footer Placeholder 4">
            <a:extLst>
              <a:ext uri="{FF2B5EF4-FFF2-40B4-BE49-F238E27FC236}">
                <a16:creationId xmlns:a16="http://schemas.microsoft.com/office/drawing/2014/main" id="{6129131A-0BF8-4D68-BD51-A5B106884F05}"/>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0665EC7D-F2C5-44FC-8851-2A06A9C15A1F}"/>
              </a:ext>
            </a:extLst>
          </p:cNvPr>
          <p:cNvSpPr>
            <a:spLocks noGrp="1"/>
          </p:cNvSpPr>
          <p:nvPr>
            <p:ph type="sldNum" sz="quarter" idx="12"/>
          </p:nvPr>
        </p:nvSpPr>
        <p:spPr/>
        <p:txBody>
          <a:bodyPr/>
          <a:lstStyle/>
          <a:p>
            <a:fld id="{5710A435-BC36-42DB-9D1A-A4463FC7C8CE}" type="slidenum">
              <a:rPr lang="fr-FR" smtClean="0"/>
              <a:t>‹#›</a:t>
            </a:fld>
            <a:endParaRPr lang="fr-FR"/>
          </a:p>
        </p:txBody>
      </p:sp>
    </p:spTree>
    <p:extLst>
      <p:ext uri="{BB962C8B-B14F-4D97-AF65-F5344CB8AC3E}">
        <p14:creationId xmlns:p14="http://schemas.microsoft.com/office/powerpoint/2010/main" val="19009801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9609BC7-A738-43EF-A258-70563D6783C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D88B0122-C15C-4A8E-B67E-DDE341B85C0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46DCD952-B879-4DD8-BB41-FC2D2A853F6C}"/>
              </a:ext>
            </a:extLst>
          </p:cNvPr>
          <p:cNvSpPr>
            <a:spLocks noGrp="1"/>
          </p:cNvSpPr>
          <p:nvPr>
            <p:ph type="dt" sz="half" idx="10"/>
          </p:nvPr>
        </p:nvSpPr>
        <p:spPr/>
        <p:txBody>
          <a:bodyPr/>
          <a:lstStyle/>
          <a:p>
            <a:fld id="{2E0450E2-BB8E-48D1-94E1-E4F675E29F3B}" type="datetimeFigureOut">
              <a:rPr lang="fr-FR" smtClean="0"/>
              <a:t>27/04/2023</a:t>
            </a:fld>
            <a:endParaRPr lang="fr-FR"/>
          </a:p>
        </p:txBody>
      </p:sp>
      <p:sp>
        <p:nvSpPr>
          <p:cNvPr id="5" name="Footer Placeholder 4">
            <a:extLst>
              <a:ext uri="{FF2B5EF4-FFF2-40B4-BE49-F238E27FC236}">
                <a16:creationId xmlns:a16="http://schemas.microsoft.com/office/drawing/2014/main" id="{4F92EE97-C057-480D-A54A-03E20623DE03}"/>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68BB6152-EF2B-405D-94F3-55403B233E8E}"/>
              </a:ext>
            </a:extLst>
          </p:cNvPr>
          <p:cNvSpPr>
            <a:spLocks noGrp="1"/>
          </p:cNvSpPr>
          <p:nvPr>
            <p:ph type="sldNum" sz="quarter" idx="12"/>
          </p:nvPr>
        </p:nvSpPr>
        <p:spPr/>
        <p:txBody>
          <a:bodyPr/>
          <a:lstStyle/>
          <a:p>
            <a:fld id="{5710A435-BC36-42DB-9D1A-A4463FC7C8CE}" type="slidenum">
              <a:rPr lang="fr-FR" smtClean="0"/>
              <a:t>‹#›</a:t>
            </a:fld>
            <a:endParaRPr lang="fr-FR"/>
          </a:p>
        </p:txBody>
      </p:sp>
    </p:spTree>
    <p:extLst>
      <p:ext uri="{BB962C8B-B14F-4D97-AF65-F5344CB8AC3E}">
        <p14:creationId xmlns:p14="http://schemas.microsoft.com/office/powerpoint/2010/main" val="18503474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4BD0C-8B66-424F-B389-0A609DCB1055}"/>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9553BFC7-2A29-4509-A5BC-D1DF251014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3A091210-7581-4975-87BE-1AAF1D68FFC5}"/>
              </a:ext>
            </a:extLst>
          </p:cNvPr>
          <p:cNvSpPr>
            <a:spLocks noGrp="1"/>
          </p:cNvSpPr>
          <p:nvPr>
            <p:ph type="dt" sz="half" idx="10"/>
          </p:nvPr>
        </p:nvSpPr>
        <p:spPr/>
        <p:txBody>
          <a:bodyPr/>
          <a:lstStyle/>
          <a:p>
            <a:fld id="{2E0450E2-BB8E-48D1-94E1-E4F675E29F3B}" type="datetimeFigureOut">
              <a:rPr lang="fr-FR" smtClean="0"/>
              <a:t>27/04/2023</a:t>
            </a:fld>
            <a:endParaRPr lang="fr-FR"/>
          </a:p>
        </p:txBody>
      </p:sp>
      <p:sp>
        <p:nvSpPr>
          <p:cNvPr id="5" name="Footer Placeholder 4">
            <a:extLst>
              <a:ext uri="{FF2B5EF4-FFF2-40B4-BE49-F238E27FC236}">
                <a16:creationId xmlns:a16="http://schemas.microsoft.com/office/drawing/2014/main" id="{BCF08320-C6E7-4D76-A90A-514F86A0500C}"/>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78E7F808-78D6-445D-8665-71DA7FB9144F}"/>
              </a:ext>
            </a:extLst>
          </p:cNvPr>
          <p:cNvSpPr>
            <a:spLocks noGrp="1"/>
          </p:cNvSpPr>
          <p:nvPr>
            <p:ph type="sldNum" sz="quarter" idx="12"/>
          </p:nvPr>
        </p:nvSpPr>
        <p:spPr/>
        <p:txBody>
          <a:bodyPr/>
          <a:lstStyle/>
          <a:p>
            <a:fld id="{5710A435-BC36-42DB-9D1A-A4463FC7C8CE}" type="slidenum">
              <a:rPr lang="fr-FR" smtClean="0"/>
              <a:t>‹#›</a:t>
            </a:fld>
            <a:endParaRPr lang="fr-FR"/>
          </a:p>
        </p:txBody>
      </p:sp>
    </p:spTree>
    <p:extLst>
      <p:ext uri="{BB962C8B-B14F-4D97-AF65-F5344CB8AC3E}">
        <p14:creationId xmlns:p14="http://schemas.microsoft.com/office/powerpoint/2010/main" val="30217462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8B334-1A84-4F69-9150-790470CF100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r-FR"/>
          </a:p>
        </p:txBody>
      </p:sp>
      <p:sp>
        <p:nvSpPr>
          <p:cNvPr id="3" name="Text Placeholder 2">
            <a:extLst>
              <a:ext uri="{FF2B5EF4-FFF2-40B4-BE49-F238E27FC236}">
                <a16:creationId xmlns:a16="http://schemas.microsoft.com/office/drawing/2014/main" id="{6D0CA21E-1988-488A-96E6-C11F902940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D147996-2843-4D6C-950D-60C9E366F527}"/>
              </a:ext>
            </a:extLst>
          </p:cNvPr>
          <p:cNvSpPr>
            <a:spLocks noGrp="1"/>
          </p:cNvSpPr>
          <p:nvPr>
            <p:ph type="dt" sz="half" idx="10"/>
          </p:nvPr>
        </p:nvSpPr>
        <p:spPr/>
        <p:txBody>
          <a:bodyPr/>
          <a:lstStyle/>
          <a:p>
            <a:fld id="{2E0450E2-BB8E-48D1-94E1-E4F675E29F3B}" type="datetimeFigureOut">
              <a:rPr lang="fr-FR" smtClean="0"/>
              <a:t>27/04/2023</a:t>
            </a:fld>
            <a:endParaRPr lang="fr-FR"/>
          </a:p>
        </p:txBody>
      </p:sp>
      <p:sp>
        <p:nvSpPr>
          <p:cNvPr id="5" name="Footer Placeholder 4">
            <a:extLst>
              <a:ext uri="{FF2B5EF4-FFF2-40B4-BE49-F238E27FC236}">
                <a16:creationId xmlns:a16="http://schemas.microsoft.com/office/drawing/2014/main" id="{34239B70-ED17-4AF5-8F91-085206E040A0}"/>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8A775F14-03EF-4A6B-93F7-D0DF8DE08EB2}"/>
              </a:ext>
            </a:extLst>
          </p:cNvPr>
          <p:cNvSpPr>
            <a:spLocks noGrp="1"/>
          </p:cNvSpPr>
          <p:nvPr>
            <p:ph type="sldNum" sz="quarter" idx="12"/>
          </p:nvPr>
        </p:nvSpPr>
        <p:spPr/>
        <p:txBody>
          <a:bodyPr/>
          <a:lstStyle/>
          <a:p>
            <a:fld id="{5710A435-BC36-42DB-9D1A-A4463FC7C8CE}" type="slidenum">
              <a:rPr lang="fr-FR" smtClean="0"/>
              <a:t>‹#›</a:t>
            </a:fld>
            <a:endParaRPr lang="fr-FR"/>
          </a:p>
        </p:txBody>
      </p:sp>
    </p:spTree>
    <p:extLst>
      <p:ext uri="{BB962C8B-B14F-4D97-AF65-F5344CB8AC3E}">
        <p14:creationId xmlns:p14="http://schemas.microsoft.com/office/powerpoint/2010/main" val="33451289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BAF8A-2B70-48FE-8909-5F368735DAD5}"/>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DF40AB5C-5091-4D70-AB67-1A064F0A6C7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Content Placeholder 3">
            <a:extLst>
              <a:ext uri="{FF2B5EF4-FFF2-40B4-BE49-F238E27FC236}">
                <a16:creationId xmlns:a16="http://schemas.microsoft.com/office/drawing/2014/main" id="{51AAEBFB-38DA-4C25-AE81-855AA49912A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Date Placeholder 4">
            <a:extLst>
              <a:ext uri="{FF2B5EF4-FFF2-40B4-BE49-F238E27FC236}">
                <a16:creationId xmlns:a16="http://schemas.microsoft.com/office/drawing/2014/main" id="{7F66C1D5-8A47-4E58-AF28-1A4FF823522E}"/>
              </a:ext>
            </a:extLst>
          </p:cNvPr>
          <p:cNvSpPr>
            <a:spLocks noGrp="1"/>
          </p:cNvSpPr>
          <p:nvPr>
            <p:ph type="dt" sz="half" idx="10"/>
          </p:nvPr>
        </p:nvSpPr>
        <p:spPr/>
        <p:txBody>
          <a:bodyPr/>
          <a:lstStyle/>
          <a:p>
            <a:fld id="{2E0450E2-BB8E-48D1-94E1-E4F675E29F3B}" type="datetimeFigureOut">
              <a:rPr lang="fr-FR" smtClean="0"/>
              <a:t>27/04/2023</a:t>
            </a:fld>
            <a:endParaRPr lang="fr-FR"/>
          </a:p>
        </p:txBody>
      </p:sp>
      <p:sp>
        <p:nvSpPr>
          <p:cNvPr id="6" name="Footer Placeholder 5">
            <a:extLst>
              <a:ext uri="{FF2B5EF4-FFF2-40B4-BE49-F238E27FC236}">
                <a16:creationId xmlns:a16="http://schemas.microsoft.com/office/drawing/2014/main" id="{AA899E3A-2C45-4766-85A4-964C589624AA}"/>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68C4885D-01B4-43AF-A6DB-3E50BD82CC0E}"/>
              </a:ext>
            </a:extLst>
          </p:cNvPr>
          <p:cNvSpPr>
            <a:spLocks noGrp="1"/>
          </p:cNvSpPr>
          <p:nvPr>
            <p:ph type="sldNum" sz="quarter" idx="12"/>
          </p:nvPr>
        </p:nvSpPr>
        <p:spPr/>
        <p:txBody>
          <a:bodyPr/>
          <a:lstStyle/>
          <a:p>
            <a:fld id="{5710A435-BC36-42DB-9D1A-A4463FC7C8CE}" type="slidenum">
              <a:rPr lang="fr-FR" smtClean="0"/>
              <a:t>‹#›</a:t>
            </a:fld>
            <a:endParaRPr lang="fr-FR"/>
          </a:p>
        </p:txBody>
      </p:sp>
    </p:spTree>
    <p:extLst>
      <p:ext uri="{BB962C8B-B14F-4D97-AF65-F5344CB8AC3E}">
        <p14:creationId xmlns:p14="http://schemas.microsoft.com/office/powerpoint/2010/main" val="40828503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6FFE2-903A-4901-B7E9-2EBED34C6E8E}"/>
              </a:ext>
            </a:extLst>
          </p:cNvPr>
          <p:cNvSpPr>
            <a:spLocks noGrp="1"/>
          </p:cNvSpPr>
          <p:nvPr>
            <p:ph type="title"/>
          </p:nvPr>
        </p:nvSpPr>
        <p:spPr>
          <a:xfrm>
            <a:off x="839788" y="365125"/>
            <a:ext cx="10515600" cy="1325563"/>
          </a:xfrm>
        </p:spPr>
        <p:txBody>
          <a:bodyPr/>
          <a:lstStyle/>
          <a:p>
            <a:r>
              <a:rPr lang="en-US"/>
              <a:t>Click to edit Master title style</a:t>
            </a:r>
            <a:endParaRPr lang="fr-FR"/>
          </a:p>
        </p:txBody>
      </p:sp>
      <p:sp>
        <p:nvSpPr>
          <p:cNvPr id="3" name="Text Placeholder 2">
            <a:extLst>
              <a:ext uri="{FF2B5EF4-FFF2-40B4-BE49-F238E27FC236}">
                <a16:creationId xmlns:a16="http://schemas.microsoft.com/office/drawing/2014/main" id="{753FD7B1-C113-4687-8CC2-A515C4FBD33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4FCF84-A381-4C36-A1F1-80187D19FCF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Text Placeholder 4">
            <a:extLst>
              <a:ext uri="{FF2B5EF4-FFF2-40B4-BE49-F238E27FC236}">
                <a16:creationId xmlns:a16="http://schemas.microsoft.com/office/drawing/2014/main" id="{F2B07757-6EC5-4385-9DAD-23466606FB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955ADD6-718B-42B3-A283-3C29F0CC881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7" name="Date Placeholder 6">
            <a:extLst>
              <a:ext uri="{FF2B5EF4-FFF2-40B4-BE49-F238E27FC236}">
                <a16:creationId xmlns:a16="http://schemas.microsoft.com/office/drawing/2014/main" id="{526FEC33-8450-433B-9E50-065BED7B896B}"/>
              </a:ext>
            </a:extLst>
          </p:cNvPr>
          <p:cNvSpPr>
            <a:spLocks noGrp="1"/>
          </p:cNvSpPr>
          <p:nvPr>
            <p:ph type="dt" sz="half" idx="10"/>
          </p:nvPr>
        </p:nvSpPr>
        <p:spPr/>
        <p:txBody>
          <a:bodyPr/>
          <a:lstStyle/>
          <a:p>
            <a:fld id="{2E0450E2-BB8E-48D1-94E1-E4F675E29F3B}" type="datetimeFigureOut">
              <a:rPr lang="fr-FR" smtClean="0"/>
              <a:t>27/04/2023</a:t>
            </a:fld>
            <a:endParaRPr lang="fr-FR"/>
          </a:p>
        </p:txBody>
      </p:sp>
      <p:sp>
        <p:nvSpPr>
          <p:cNvPr id="8" name="Footer Placeholder 7">
            <a:extLst>
              <a:ext uri="{FF2B5EF4-FFF2-40B4-BE49-F238E27FC236}">
                <a16:creationId xmlns:a16="http://schemas.microsoft.com/office/drawing/2014/main" id="{279DD9FA-84D8-4EE3-B76F-839ADA5CD502}"/>
              </a:ext>
            </a:extLst>
          </p:cNvPr>
          <p:cNvSpPr>
            <a:spLocks noGrp="1"/>
          </p:cNvSpPr>
          <p:nvPr>
            <p:ph type="ftr" sz="quarter" idx="11"/>
          </p:nvPr>
        </p:nvSpPr>
        <p:spPr/>
        <p:txBody>
          <a:bodyPr/>
          <a:lstStyle/>
          <a:p>
            <a:endParaRPr lang="fr-FR"/>
          </a:p>
        </p:txBody>
      </p:sp>
      <p:sp>
        <p:nvSpPr>
          <p:cNvPr id="9" name="Slide Number Placeholder 8">
            <a:extLst>
              <a:ext uri="{FF2B5EF4-FFF2-40B4-BE49-F238E27FC236}">
                <a16:creationId xmlns:a16="http://schemas.microsoft.com/office/drawing/2014/main" id="{EE753465-9181-4011-AAC1-2EAA486777AA}"/>
              </a:ext>
            </a:extLst>
          </p:cNvPr>
          <p:cNvSpPr>
            <a:spLocks noGrp="1"/>
          </p:cNvSpPr>
          <p:nvPr>
            <p:ph type="sldNum" sz="quarter" idx="12"/>
          </p:nvPr>
        </p:nvSpPr>
        <p:spPr/>
        <p:txBody>
          <a:bodyPr/>
          <a:lstStyle/>
          <a:p>
            <a:fld id="{5710A435-BC36-42DB-9D1A-A4463FC7C8CE}" type="slidenum">
              <a:rPr lang="fr-FR" smtClean="0"/>
              <a:t>‹#›</a:t>
            </a:fld>
            <a:endParaRPr lang="fr-FR"/>
          </a:p>
        </p:txBody>
      </p:sp>
    </p:spTree>
    <p:extLst>
      <p:ext uri="{BB962C8B-B14F-4D97-AF65-F5344CB8AC3E}">
        <p14:creationId xmlns:p14="http://schemas.microsoft.com/office/powerpoint/2010/main" val="954269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5DED2-0DAA-4A96-8A52-5C90321F91DF}"/>
              </a:ext>
            </a:extLst>
          </p:cNvPr>
          <p:cNvSpPr>
            <a:spLocks noGrp="1"/>
          </p:cNvSpPr>
          <p:nvPr>
            <p:ph type="title"/>
          </p:nvPr>
        </p:nvSpPr>
        <p:spPr/>
        <p:txBody>
          <a:bodyPr/>
          <a:lstStyle/>
          <a:p>
            <a:r>
              <a:rPr lang="en-US"/>
              <a:t>Click to edit Master title style</a:t>
            </a:r>
            <a:endParaRPr lang="fr-FR"/>
          </a:p>
        </p:txBody>
      </p:sp>
      <p:sp>
        <p:nvSpPr>
          <p:cNvPr id="3" name="Date Placeholder 2">
            <a:extLst>
              <a:ext uri="{FF2B5EF4-FFF2-40B4-BE49-F238E27FC236}">
                <a16:creationId xmlns:a16="http://schemas.microsoft.com/office/drawing/2014/main" id="{1440D055-64F9-47AE-9623-5D059836F55A}"/>
              </a:ext>
            </a:extLst>
          </p:cNvPr>
          <p:cNvSpPr>
            <a:spLocks noGrp="1"/>
          </p:cNvSpPr>
          <p:nvPr>
            <p:ph type="dt" sz="half" idx="10"/>
          </p:nvPr>
        </p:nvSpPr>
        <p:spPr/>
        <p:txBody>
          <a:bodyPr/>
          <a:lstStyle/>
          <a:p>
            <a:fld id="{2E0450E2-BB8E-48D1-94E1-E4F675E29F3B}" type="datetimeFigureOut">
              <a:rPr lang="fr-FR" smtClean="0"/>
              <a:t>27/04/2023</a:t>
            </a:fld>
            <a:endParaRPr lang="fr-FR"/>
          </a:p>
        </p:txBody>
      </p:sp>
      <p:sp>
        <p:nvSpPr>
          <p:cNvPr id="4" name="Footer Placeholder 3">
            <a:extLst>
              <a:ext uri="{FF2B5EF4-FFF2-40B4-BE49-F238E27FC236}">
                <a16:creationId xmlns:a16="http://schemas.microsoft.com/office/drawing/2014/main" id="{D1833E0D-12F6-442D-89B8-752FA2E01929}"/>
              </a:ext>
            </a:extLst>
          </p:cNvPr>
          <p:cNvSpPr>
            <a:spLocks noGrp="1"/>
          </p:cNvSpPr>
          <p:nvPr>
            <p:ph type="ftr" sz="quarter" idx="11"/>
          </p:nvPr>
        </p:nvSpPr>
        <p:spPr/>
        <p:txBody>
          <a:bodyPr/>
          <a:lstStyle/>
          <a:p>
            <a:endParaRPr lang="fr-FR"/>
          </a:p>
        </p:txBody>
      </p:sp>
      <p:sp>
        <p:nvSpPr>
          <p:cNvPr id="5" name="Slide Number Placeholder 4">
            <a:extLst>
              <a:ext uri="{FF2B5EF4-FFF2-40B4-BE49-F238E27FC236}">
                <a16:creationId xmlns:a16="http://schemas.microsoft.com/office/drawing/2014/main" id="{3DD9B29D-F1B2-4BFA-B8E3-ABAB6979360D}"/>
              </a:ext>
            </a:extLst>
          </p:cNvPr>
          <p:cNvSpPr>
            <a:spLocks noGrp="1"/>
          </p:cNvSpPr>
          <p:nvPr>
            <p:ph type="sldNum" sz="quarter" idx="12"/>
          </p:nvPr>
        </p:nvSpPr>
        <p:spPr/>
        <p:txBody>
          <a:bodyPr/>
          <a:lstStyle/>
          <a:p>
            <a:fld id="{5710A435-BC36-42DB-9D1A-A4463FC7C8CE}" type="slidenum">
              <a:rPr lang="fr-FR" smtClean="0"/>
              <a:t>‹#›</a:t>
            </a:fld>
            <a:endParaRPr lang="fr-FR"/>
          </a:p>
        </p:txBody>
      </p:sp>
    </p:spTree>
    <p:extLst>
      <p:ext uri="{BB962C8B-B14F-4D97-AF65-F5344CB8AC3E}">
        <p14:creationId xmlns:p14="http://schemas.microsoft.com/office/powerpoint/2010/main" val="16291914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B25D2D-3E56-4B26-8C78-42CCD1DAF60D}"/>
              </a:ext>
            </a:extLst>
          </p:cNvPr>
          <p:cNvSpPr>
            <a:spLocks noGrp="1"/>
          </p:cNvSpPr>
          <p:nvPr>
            <p:ph type="dt" sz="half" idx="10"/>
          </p:nvPr>
        </p:nvSpPr>
        <p:spPr/>
        <p:txBody>
          <a:bodyPr/>
          <a:lstStyle/>
          <a:p>
            <a:fld id="{2E0450E2-BB8E-48D1-94E1-E4F675E29F3B}" type="datetimeFigureOut">
              <a:rPr lang="fr-FR" smtClean="0"/>
              <a:t>27/04/2023</a:t>
            </a:fld>
            <a:endParaRPr lang="fr-FR"/>
          </a:p>
        </p:txBody>
      </p:sp>
      <p:sp>
        <p:nvSpPr>
          <p:cNvPr id="3" name="Footer Placeholder 2">
            <a:extLst>
              <a:ext uri="{FF2B5EF4-FFF2-40B4-BE49-F238E27FC236}">
                <a16:creationId xmlns:a16="http://schemas.microsoft.com/office/drawing/2014/main" id="{854B1A69-1DAC-46A0-B78E-ADF1F265413A}"/>
              </a:ext>
            </a:extLst>
          </p:cNvPr>
          <p:cNvSpPr>
            <a:spLocks noGrp="1"/>
          </p:cNvSpPr>
          <p:nvPr>
            <p:ph type="ftr" sz="quarter" idx="11"/>
          </p:nvPr>
        </p:nvSpPr>
        <p:spPr/>
        <p:txBody>
          <a:bodyPr/>
          <a:lstStyle/>
          <a:p>
            <a:endParaRPr lang="fr-FR"/>
          </a:p>
        </p:txBody>
      </p:sp>
      <p:sp>
        <p:nvSpPr>
          <p:cNvPr id="4" name="Slide Number Placeholder 3">
            <a:extLst>
              <a:ext uri="{FF2B5EF4-FFF2-40B4-BE49-F238E27FC236}">
                <a16:creationId xmlns:a16="http://schemas.microsoft.com/office/drawing/2014/main" id="{C3767419-9DC1-4E6D-B959-8ED3ED786296}"/>
              </a:ext>
            </a:extLst>
          </p:cNvPr>
          <p:cNvSpPr>
            <a:spLocks noGrp="1"/>
          </p:cNvSpPr>
          <p:nvPr>
            <p:ph type="sldNum" sz="quarter" idx="12"/>
          </p:nvPr>
        </p:nvSpPr>
        <p:spPr/>
        <p:txBody>
          <a:bodyPr/>
          <a:lstStyle/>
          <a:p>
            <a:fld id="{5710A435-BC36-42DB-9D1A-A4463FC7C8CE}" type="slidenum">
              <a:rPr lang="fr-FR" smtClean="0"/>
              <a:t>‹#›</a:t>
            </a:fld>
            <a:endParaRPr lang="fr-FR"/>
          </a:p>
        </p:txBody>
      </p:sp>
    </p:spTree>
    <p:extLst>
      <p:ext uri="{BB962C8B-B14F-4D97-AF65-F5344CB8AC3E}">
        <p14:creationId xmlns:p14="http://schemas.microsoft.com/office/powerpoint/2010/main" val="4271680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F42E1-085E-448B-BE01-640DDB7E57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Content Placeholder 2">
            <a:extLst>
              <a:ext uri="{FF2B5EF4-FFF2-40B4-BE49-F238E27FC236}">
                <a16:creationId xmlns:a16="http://schemas.microsoft.com/office/drawing/2014/main" id="{D1B17BD6-D5B5-414E-B8EF-C340AA2590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Text Placeholder 3">
            <a:extLst>
              <a:ext uri="{FF2B5EF4-FFF2-40B4-BE49-F238E27FC236}">
                <a16:creationId xmlns:a16="http://schemas.microsoft.com/office/drawing/2014/main" id="{9BDE21DF-74CB-4D80-9BA0-666E2255BF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69F068-9AAC-4115-BA3E-26A84819A094}"/>
              </a:ext>
            </a:extLst>
          </p:cNvPr>
          <p:cNvSpPr>
            <a:spLocks noGrp="1"/>
          </p:cNvSpPr>
          <p:nvPr>
            <p:ph type="dt" sz="half" idx="10"/>
          </p:nvPr>
        </p:nvSpPr>
        <p:spPr/>
        <p:txBody>
          <a:bodyPr/>
          <a:lstStyle/>
          <a:p>
            <a:fld id="{2E0450E2-BB8E-48D1-94E1-E4F675E29F3B}" type="datetimeFigureOut">
              <a:rPr lang="fr-FR" smtClean="0"/>
              <a:t>27/04/2023</a:t>
            </a:fld>
            <a:endParaRPr lang="fr-FR"/>
          </a:p>
        </p:txBody>
      </p:sp>
      <p:sp>
        <p:nvSpPr>
          <p:cNvPr id="6" name="Footer Placeholder 5">
            <a:extLst>
              <a:ext uri="{FF2B5EF4-FFF2-40B4-BE49-F238E27FC236}">
                <a16:creationId xmlns:a16="http://schemas.microsoft.com/office/drawing/2014/main" id="{02752819-7FC9-4893-8616-7FD97453E861}"/>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578D4DCB-8372-4AF2-85C0-FFC661AF4958}"/>
              </a:ext>
            </a:extLst>
          </p:cNvPr>
          <p:cNvSpPr>
            <a:spLocks noGrp="1"/>
          </p:cNvSpPr>
          <p:nvPr>
            <p:ph type="sldNum" sz="quarter" idx="12"/>
          </p:nvPr>
        </p:nvSpPr>
        <p:spPr/>
        <p:txBody>
          <a:bodyPr/>
          <a:lstStyle/>
          <a:p>
            <a:fld id="{5710A435-BC36-42DB-9D1A-A4463FC7C8CE}" type="slidenum">
              <a:rPr lang="fr-FR" smtClean="0"/>
              <a:t>‹#›</a:t>
            </a:fld>
            <a:endParaRPr lang="fr-FR"/>
          </a:p>
        </p:txBody>
      </p:sp>
    </p:spTree>
    <p:extLst>
      <p:ext uri="{BB962C8B-B14F-4D97-AF65-F5344CB8AC3E}">
        <p14:creationId xmlns:p14="http://schemas.microsoft.com/office/powerpoint/2010/main" val="23705586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598D1-636C-4D95-9B77-7270206AEB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Picture Placeholder 2">
            <a:extLst>
              <a:ext uri="{FF2B5EF4-FFF2-40B4-BE49-F238E27FC236}">
                <a16:creationId xmlns:a16="http://schemas.microsoft.com/office/drawing/2014/main" id="{E25D06E7-9D81-41A7-8ACC-84300D4D969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a:extLst>
              <a:ext uri="{FF2B5EF4-FFF2-40B4-BE49-F238E27FC236}">
                <a16:creationId xmlns:a16="http://schemas.microsoft.com/office/drawing/2014/main" id="{2300D3A4-CB87-491C-9E57-DF7DED268D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E16B92-7D86-4C4C-8F36-BF28C1F61AE4}"/>
              </a:ext>
            </a:extLst>
          </p:cNvPr>
          <p:cNvSpPr>
            <a:spLocks noGrp="1"/>
          </p:cNvSpPr>
          <p:nvPr>
            <p:ph type="dt" sz="half" idx="10"/>
          </p:nvPr>
        </p:nvSpPr>
        <p:spPr/>
        <p:txBody>
          <a:bodyPr/>
          <a:lstStyle/>
          <a:p>
            <a:fld id="{2E0450E2-BB8E-48D1-94E1-E4F675E29F3B}" type="datetimeFigureOut">
              <a:rPr lang="fr-FR" smtClean="0"/>
              <a:t>27/04/2023</a:t>
            </a:fld>
            <a:endParaRPr lang="fr-FR"/>
          </a:p>
        </p:txBody>
      </p:sp>
      <p:sp>
        <p:nvSpPr>
          <p:cNvPr id="6" name="Footer Placeholder 5">
            <a:extLst>
              <a:ext uri="{FF2B5EF4-FFF2-40B4-BE49-F238E27FC236}">
                <a16:creationId xmlns:a16="http://schemas.microsoft.com/office/drawing/2014/main" id="{CB6A0BDC-CCE3-451A-87B4-2BAEF04171F9}"/>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AF90CEA2-8073-4156-A4D0-B30265B1CB22}"/>
              </a:ext>
            </a:extLst>
          </p:cNvPr>
          <p:cNvSpPr>
            <a:spLocks noGrp="1"/>
          </p:cNvSpPr>
          <p:nvPr>
            <p:ph type="sldNum" sz="quarter" idx="12"/>
          </p:nvPr>
        </p:nvSpPr>
        <p:spPr/>
        <p:txBody>
          <a:bodyPr/>
          <a:lstStyle/>
          <a:p>
            <a:fld id="{5710A435-BC36-42DB-9D1A-A4463FC7C8CE}" type="slidenum">
              <a:rPr lang="fr-FR" smtClean="0"/>
              <a:t>‹#›</a:t>
            </a:fld>
            <a:endParaRPr lang="fr-FR"/>
          </a:p>
        </p:txBody>
      </p:sp>
    </p:spTree>
    <p:extLst>
      <p:ext uri="{BB962C8B-B14F-4D97-AF65-F5344CB8AC3E}">
        <p14:creationId xmlns:p14="http://schemas.microsoft.com/office/powerpoint/2010/main" val="34279406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B27956C-848F-4A4C-95E9-6AA5AF08759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r-FR"/>
          </a:p>
        </p:txBody>
      </p:sp>
      <p:sp>
        <p:nvSpPr>
          <p:cNvPr id="3" name="Text Placeholder 2">
            <a:extLst>
              <a:ext uri="{FF2B5EF4-FFF2-40B4-BE49-F238E27FC236}">
                <a16:creationId xmlns:a16="http://schemas.microsoft.com/office/drawing/2014/main" id="{5119F021-0A89-4C69-A192-052EB90B7F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244611AD-3669-47E4-A353-D583673950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1"/>
                </a:solidFill>
              </a:defRPr>
            </a:lvl1pPr>
          </a:lstStyle>
          <a:p>
            <a:fld id="{2E0450E2-BB8E-48D1-94E1-E4F675E29F3B}" type="datetimeFigureOut">
              <a:rPr lang="fr-FR" smtClean="0"/>
              <a:pPr/>
              <a:t>27/04/2023</a:t>
            </a:fld>
            <a:endParaRPr lang="fr-FR"/>
          </a:p>
        </p:txBody>
      </p:sp>
      <p:sp>
        <p:nvSpPr>
          <p:cNvPr id="5" name="Footer Placeholder 4">
            <a:extLst>
              <a:ext uri="{FF2B5EF4-FFF2-40B4-BE49-F238E27FC236}">
                <a16:creationId xmlns:a16="http://schemas.microsoft.com/office/drawing/2014/main" id="{1557025E-F69D-4207-B057-263EE803CE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defRPr>
            </a:lvl1pPr>
          </a:lstStyle>
          <a:p>
            <a:endParaRPr lang="fr-FR"/>
          </a:p>
        </p:txBody>
      </p:sp>
      <p:sp>
        <p:nvSpPr>
          <p:cNvPr id="6" name="Slide Number Placeholder 5">
            <a:extLst>
              <a:ext uri="{FF2B5EF4-FFF2-40B4-BE49-F238E27FC236}">
                <a16:creationId xmlns:a16="http://schemas.microsoft.com/office/drawing/2014/main" id="{0DA8B961-B66E-4F7A-A8D4-1434E4C8FA6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defRPr>
            </a:lvl1pPr>
          </a:lstStyle>
          <a:p>
            <a:fld id="{5710A435-BC36-42DB-9D1A-A4463FC7C8CE}" type="slidenum">
              <a:rPr lang="fr-FR" smtClean="0"/>
              <a:pPr/>
              <a:t>‹#›</a:t>
            </a:fld>
            <a:endParaRPr lang="fr-FR"/>
          </a:p>
        </p:txBody>
      </p:sp>
    </p:spTree>
    <p:extLst>
      <p:ext uri="{BB962C8B-B14F-4D97-AF65-F5344CB8AC3E}">
        <p14:creationId xmlns:p14="http://schemas.microsoft.com/office/powerpoint/2010/main" val="7073287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1" kern="1200" cap="all" baseline="0">
          <a:solidFill>
            <a:schemeClr val="bg1"/>
          </a:solidFill>
          <a:latin typeface="Alte Haas Grotesk" panose="02000503000000020004"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Alte Haas Grotesk" panose="02000503000000020004"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Alte Haas Grotesk" panose="02000503000000020004"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Alte Haas Grotesk" panose="02000503000000020004"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Alte Haas Grotesk" panose="02000503000000020004"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Alte Haas Grotesk" panose="02000503000000020004"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microsoft.com/office/2007/relationships/hdphoto" Target="../media/hdphoto1.wdp"/></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3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3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9.xml"/><Relationship Id="rId1" Type="http://schemas.openxmlformats.org/officeDocument/2006/relationships/slideLayout" Target="../slideLayouts/slideLayout3.xml"/><Relationship Id="rId4" Type="http://schemas.openxmlformats.org/officeDocument/2006/relationships/image" Target="../media/image34.pn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5.xml"/><Relationship Id="rId1" Type="http://schemas.openxmlformats.org/officeDocument/2006/relationships/slideLayout" Target="../slideLayouts/slideLayout3.xml"/><Relationship Id="rId4" Type="http://schemas.openxmlformats.org/officeDocument/2006/relationships/image" Target="../media/image41.jpg"/></Relationships>
</file>

<file path=ppt/slides/_rels/slide46.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9.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51.xml"/><Relationship Id="rId1" Type="http://schemas.openxmlformats.org/officeDocument/2006/relationships/slideLayout" Target="../slideLayouts/slideLayout3.xml"/><Relationship Id="rId6" Type="http://schemas.openxmlformats.org/officeDocument/2006/relationships/image" Target="../media/image2.png"/><Relationship Id="rId5" Type="http://schemas.openxmlformats.org/officeDocument/2006/relationships/image" Target="../media/image47.png"/><Relationship Id="rId4" Type="http://schemas.openxmlformats.org/officeDocument/2006/relationships/image" Target="../media/image46.pn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indoor, dark&#10;&#10;Description automatically generated">
            <a:extLst>
              <a:ext uri="{FF2B5EF4-FFF2-40B4-BE49-F238E27FC236}">
                <a16:creationId xmlns:a16="http://schemas.microsoft.com/office/drawing/2014/main" id="{DDC108A2-357A-4714-8919-907C766158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15" y="-58956"/>
            <a:ext cx="12211946" cy="7327168"/>
          </a:xfrm>
          <a:prstGeom prst="rect">
            <a:avLst/>
          </a:prstGeom>
        </p:spPr>
      </p:pic>
      <p:pic>
        <p:nvPicPr>
          <p:cNvPr id="21" name="Picture 20" descr="A picture containing text, clipart&#10;&#10;Description automatically generated">
            <a:extLst>
              <a:ext uri="{FF2B5EF4-FFF2-40B4-BE49-F238E27FC236}">
                <a16:creationId xmlns:a16="http://schemas.microsoft.com/office/drawing/2014/main" id="{1450FB9A-1C1B-49BF-9565-B500F52A3CD2}"/>
              </a:ext>
            </a:extLst>
          </p:cNvPr>
          <p:cNvPicPr>
            <a:picLocks noChangeAspect="1"/>
          </p:cNvPicPr>
          <p:nvPr/>
        </p:nvPicPr>
        <p:blipFill>
          <a:blip r:embed="rId4">
            <a:biLevel thresh="25000"/>
            <a:extLst>
              <a:ext uri="{28A0092B-C50C-407E-A947-70E740481C1C}">
                <a14:useLocalDpi xmlns:a14="http://schemas.microsoft.com/office/drawing/2010/main" val="0"/>
              </a:ext>
            </a:extLst>
          </a:blip>
          <a:stretch>
            <a:fillRect/>
          </a:stretch>
        </p:blipFill>
        <p:spPr>
          <a:xfrm>
            <a:off x="5790624" y="899883"/>
            <a:ext cx="2059715" cy="392812"/>
          </a:xfrm>
          <a:prstGeom prst="rect">
            <a:avLst/>
          </a:prstGeom>
        </p:spPr>
      </p:pic>
      <p:sp>
        <p:nvSpPr>
          <p:cNvPr id="16" name="Rectangle 15">
            <a:extLst>
              <a:ext uri="{FF2B5EF4-FFF2-40B4-BE49-F238E27FC236}">
                <a16:creationId xmlns:a16="http://schemas.microsoft.com/office/drawing/2014/main" id="{6ED7000A-D182-4D27-8D40-BCF0B0B969B1}"/>
              </a:ext>
            </a:extLst>
          </p:cNvPr>
          <p:cNvSpPr/>
          <p:nvPr/>
        </p:nvSpPr>
        <p:spPr>
          <a:xfrm>
            <a:off x="-420915" y="-1015086"/>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a:extLst>
              <a:ext uri="{FF2B5EF4-FFF2-40B4-BE49-F238E27FC236}">
                <a16:creationId xmlns:a16="http://schemas.microsoft.com/office/drawing/2014/main" id="{EB205226-D515-4938-9CB9-1DA0B73929A9}"/>
              </a:ext>
            </a:extLst>
          </p:cNvPr>
          <p:cNvSpPr/>
          <p:nvPr/>
        </p:nvSpPr>
        <p:spPr>
          <a:xfrm>
            <a:off x="3763" y="4109376"/>
            <a:ext cx="12188237" cy="1276281"/>
          </a:xfrm>
          <a:prstGeom prst="rect">
            <a:avLst/>
          </a:prstGeom>
          <a:solidFill>
            <a:schemeClr val="tx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extBox 12">
            <a:extLst>
              <a:ext uri="{FF2B5EF4-FFF2-40B4-BE49-F238E27FC236}">
                <a16:creationId xmlns:a16="http://schemas.microsoft.com/office/drawing/2014/main" id="{5DF07B74-75C5-49CD-8737-580C0F9937AE}"/>
              </a:ext>
            </a:extLst>
          </p:cNvPr>
          <p:cNvSpPr txBox="1"/>
          <p:nvPr/>
        </p:nvSpPr>
        <p:spPr>
          <a:xfrm>
            <a:off x="265042" y="4270462"/>
            <a:ext cx="6117470" cy="954107"/>
          </a:xfrm>
          <a:prstGeom prst="rect">
            <a:avLst/>
          </a:prstGeom>
          <a:noFill/>
        </p:spPr>
        <p:txBody>
          <a:bodyPr wrap="square" rtlCol="0">
            <a:spAutoFit/>
          </a:bodyPr>
          <a:lstStyle/>
          <a:p>
            <a:r>
              <a:rPr lang="fr-FR" sz="2800" b="1" cap="all">
                <a:solidFill>
                  <a:srgbClr val="F9D45F"/>
                </a:solidFill>
                <a:latin typeface="Alte Haas Grotesk" panose="02000503000000020004" pitchFamily="2" charset="0"/>
              </a:rPr>
              <a:t>La scale-up, </a:t>
            </a:r>
            <a:r>
              <a:rPr lang="fr-FR" sz="2800" b="1" cap="all">
                <a:solidFill>
                  <a:srgbClr val="FAFCD7"/>
                </a:solidFill>
                <a:latin typeface="Alte Haas Grotesk" panose="02000503000000020004" pitchFamily="2" charset="0"/>
              </a:rPr>
              <a:t>l’autonomie</a:t>
            </a:r>
            <a:r>
              <a:rPr lang="fr-FR" sz="2800" b="1" cap="all">
                <a:solidFill>
                  <a:srgbClr val="F9D45F"/>
                </a:solidFill>
                <a:latin typeface="Alte Haas Grotesk" panose="02000503000000020004" pitchFamily="2" charset="0"/>
              </a:rPr>
              <a:t> et le sous-marin nucléaire</a:t>
            </a:r>
            <a:endParaRPr lang="fr-FR" sz="2800" b="1" cap="all">
              <a:solidFill>
                <a:srgbClr val="FAFCD7"/>
              </a:solidFill>
              <a:latin typeface="Alte Haas Grotesk" panose="02000503000000020004" pitchFamily="2" charset="0"/>
            </a:endParaRPr>
          </a:p>
        </p:txBody>
      </p:sp>
      <p:sp>
        <p:nvSpPr>
          <p:cNvPr id="18" name="TextBox 17">
            <a:extLst>
              <a:ext uri="{FF2B5EF4-FFF2-40B4-BE49-F238E27FC236}">
                <a16:creationId xmlns:a16="http://schemas.microsoft.com/office/drawing/2014/main" id="{A6E91DBF-3E89-4D56-B673-F8A41EF8293E}"/>
              </a:ext>
            </a:extLst>
          </p:cNvPr>
          <p:cNvSpPr txBox="1"/>
          <p:nvPr/>
        </p:nvSpPr>
        <p:spPr>
          <a:xfrm>
            <a:off x="6893052" y="4370953"/>
            <a:ext cx="2846275" cy="646331"/>
          </a:xfrm>
          <a:prstGeom prst="rect">
            <a:avLst/>
          </a:prstGeom>
          <a:noFill/>
        </p:spPr>
        <p:txBody>
          <a:bodyPr wrap="square" lIns="91440" tIns="45720" rIns="91440" bIns="45720" rtlCol="0" anchor="t">
            <a:spAutoFit/>
          </a:bodyPr>
          <a:lstStyle/>
          <a:p>
            <a:pPr algn="r"/>
            <a:r>
              <a:rPr lang="fr-FR" b="1" cap="all">
                <a:solidFill>
                  <a:srgbClr val="FAFCD7"/>
                </a:solidFill>
                <a:latin typeface="Alte Haas Grotesk"/>
              </a:rPr>
              <a:t>Pauline </a:t>
            </a:r>
            <a:r>
              <a:rPr lang="fr-FR" b="1" cap="all">
                <a:solidFill>
                  <a:srgbClr val="F9D45F"/>
                </a:solidFill>
                <a:latin typeface="Alte Haas Grotesk"/>
              </a:rPr>
              <a:t>JAMIN    </a:t>
            </a:r>
            <a:endParaRPr lang="fr-FR" b="1" cap="all">
              <a:solidFill>
                <a:srgbClr val="F9D45F"/>
              </a:solidFill>
              <a:latin typeface="Alte Haas Grotesk" panose="02000503000000020004" pitchFamily="2" charset="0"/>
            </a:endParaRPr>
          </a:p>
          <a:p>
            <a:pPr algn="r"/>
            <a:r>
              <a:rPr lang="fr-FR" b="1" cap="all">
                <a:solidFill>
                  <a:srgbClr val="FAFCD7"/>
                </a:solidFill>
                <a:latin typeface="Alte Haas Grotesk"/>
              </a:rPr>
              <a:t>Thomas </a:t>
            </a:r>
            <a:r>
              <a:rPr lang="fr-FR" b="1" cap="all">
                <a:solidFill>
                  <a:srgbClr val="F9D45F"/>
                </a:solidFill>
                <a:latin typeface="Alte Haas Grotesk"/>
              </a:rPr>
              <a:t>Pierrain</a:t>
            </a:r>
            <a:endParaRPr lang="fr-FR" b="1" cap="all">
              <a:solidFill>
                <a:srgbClr val="F9D45F"/>
              </a:solidFill>
              <a:latin typeface="Alte Haas Grotesk" panose="02000503000000020004" pitchFamily="2" charset="0"/>
            </a:endParaRPr>
          </a:p>
        </p:txBody>
      </p:sp>
      <p:pic>
        <p:nvPicPr>
          <p:cNvPr id="6" name="Picture 5">
            <a:extLst>
              <a:ext uri="{FF2B5EF4-FFF2-40B4-BE49-F238E27FC236}">
                <a16:creationId xmlns:a16="http://schemas.microsoft.com/office/drawing/2014/main" id="{FFA769FE-E825-4AC9-BE2F-FEBFAAB8B468}"/>
              </a:ext>
            </a:extLst>
          </p:cNvPr>
          <p:cNvPicPr>
            <a:picLocks noChangeAspect="1"/>
          </p:cNvPicPr>
          <p:nvPr/>
        </p:nvPicPr>
        <p:blipFill>
          <a:blip r:embed="rId5">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rot="21480000">
            <a:off x="9833289" y="4478988"/>
            <a:ext cx="400927" cy="400926"/>
          </a:xfrm>
          <a:prstGeom prst="rect">
            <a:avLst/>
          </a:prstGeom>
        </p:spPr>
      </p:pic>
      <p:sp>
        <p:nvSpPr>
          <p:cNvPr id="4" name="TextBox 3">
            <a:extLst>
              <a:ext uri="{FF2B5EF4-FFF2-40B4-BE49-F238E27FC236}">
                <a16:creationId xmlns:a16="http://schemas.microsoft.com/office/drawing/2014/main" id="{52DD694B-A5BD-4816-832D-6A76613F66A8}"/>
              </a:ext>
            </a:extLst>
          </p:cNvPr>
          <p:cNvSpPr txBox="1"/>
          <p:nvPr/>
        </p:nvSpPr>
        <p:spPr>
          <a:xfrm>
            <a:off x="10328171" y="4657420"/>
            <a:ext cx="1299556" cy="307777"/>
          </a:xfrm>
          <a:prstGeom prst="rect">
            <a:avLst/>
          </a:prstGeom>
          <a:noFill/>
        </p:spPr>
        <p:txBody>
          <a:bodyPr wrap="square" rtlCol="0">
            <a:spAutoFit/>
          </a:bodyPr>
          <a:lstStyle/>
          <a:p>
            <a:r>
              <a:rPr lang="fr-FR" sz="1400" b="1">
                <a:solidFill>
                  <a:srgbClr val="DCDCDC"/>
                </a:solidFill>
                <a:latin typeface="Alte Haas Grotesk" panose="02000503000000020004" pitchFamily="2" charset="0"/>
              </a:rPr>
              <a:t>@tpierrain</a:t>
            </a:r>
          </a:p>
        </p:txBody>
      </p:sp>
      <p:sp>
        <p:nvSpPr>
          <p:cNvPr id="22" name="TextBox 21">
            <a:extLst>
              <a:ext uri="{FF2B5EF4-FFF2-40B4-BE49-F238E27FC236}">
                <a16:creationId xmlns:a16="http://schemas.microsoft.com/office/drawing/2014/main" id="{67234DB4-C571-4DB8-A6A4-A07982993F1A}"/>
              </a:ext>
            </a:extLst>
          </p:cNvPr>
          <p:cNvSpPr txBox="1"/>
          <p:nvPr/>
        </p:nvSpPr>
        <p:spPr>
          <a:xfrm>
            <a:off x="10328171" y="4389707"/>
            <a:ext cx="1714812" cy="307777"/>
          </a:xfrm>
          <a:prstGeom prst="rect">
            <a:avLst/>
          </a:prstGeom>
          <a:noFill/>
        </p:spPr>
        <p:txBody>
          <a:bodyPr wrap="square" rtlCol="0">
            <a:spAutoFit/>
          </a:bodyPr>
          <a:lstStyle/>
          <a:p>
            <a:r>
              <a:rPr lang="fr-FR" sz="1400" b="1">
                <a:solidFill>
                  <a:srgbClr val="DCDCDC"/>
                </a:solidFill>
                <a:latin typeface="Alte Haas Grotesk" panose="02000503000000020004" pitchFamily="2" charset="0"/>
              </a:rPr>
              <a:t>@jaminpauline</a:t>
            </a:r>
          </a:p>
        </p:txBody>
      </p:sp>
    </p:spTree>
    <p:extLst>
      <p:ext uri="{BB962C8B-B14F-4D97-AF65-F5344CB8AC3E}">
        <p14:creationId xmlns:p14="http://schemas.microsoft.com/office/powerpoint/2010/main" val="14752398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 name="Group 60">
            <a:extLst>
              <a:ext uri="{FF2B5EF4-FFF2-40B4-BE49-F238E27FC236}">
                <a16:creationId xmlns:a16="http://schemas.microsoft.com/office/drawing/2014/main" id="{556F73C8-3B2F-4F8F-A8C1-6B66858762BD}"/>
              </a:ext>
            </a:extLst>
          </p:cNvPr>
          <p:cNvGrpSpPr/>
          <p:nvPr/>
        </p:nvGrpSpPr>
        <p:grpSpPr>
          <a:xfrm>
            <a:off x="0" y="0"/>
            <a:ext cx="12192000" cy="6858000"/>
            <a:chOff x="0" y="0"/>
            <a:chExt cx="12192000" cy="6858000"/>
          </a:xfrm>
        </p:grpSpPr>
        <p:grpSp>
          <p:nvGrpSpPr>
            <p:cNvPr id="62" name="Group 61">
              <a:extLst>
                <a:ext uri="{FF2B5EF4-FFF2-40B4-BE49-F238E27FC236}">
                  <a16:creationId xmlns:a16="http://schemas.microsoft.com/office/drawing/2014/main" id="{FD1AF76C-EBBC-4CB2-933A-A0E991F90FD7}"/>
                </a:ext>
              </a:extLst>
            </p:cNvPr>
            <p:cNvGrpSpPr/>
            <p:nvPr/>
          </p:nvGrpSpPr>
          <p:grpSpPr>
            <a:xfrm>
              <a:off x="0" y="0"/>
              <a:ext cx="12192000" cy="6858000"/>
              <a:chOff x="0" y="0"/>
              <a:chExt cx="12192000" cy="6858000"/>
            </a:xfrm>
          </p:grpSpPr>
          <p:pic>
            <p:nvPicPr>
              <p:cNvPr id="64" name="Picture 63">
                <a:extLst>
                  <a:ext uri="{FF2B5EF4-FFF2-40B4-BE49-F238E27FC236}">
                    <a16:creationId xmlns:a16="http://schemas.microsoft.com/office/drawing/2014/main" id="{98A0C613-2DE2-4D4A-A89E-0613DE2512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5" name="Parallelogram 64">
                <a:extLst>
                  <a:ext uri="{FF2B5EF4-FFF2-40B4-BE49-F238E27FC236}">
                    <a16:creationId xmlns:a16="http://schemas.microsoft.com/office/drawing/2014/main" id="{DED23E71-8585-4E0C-9FE0-8FE69AF10CDF}"/>
                  </a:ext>
                </a:extLst>
              </p:cNvPr>
              <p:cNvSpPr/>
              <p:nvPr/>
            </p:nvSpPr>
            <p:spPr>
              <a:xfrm rot="9246701">
                <a:off x="3161131" y="996711"/>
                <a:ext cx="505838" cy="178148"/>
              </a:xfrm>
              <a:prstGeom prst="parallelogram">
                <a:avLst>
                  <a:gd name="adj" fmla="val 64153"/>
                </a:avLst>
              </a:prstGeom>
              <a:solidFill>
                <a:srgbClr val="2F5B9D">
                  <a:alpha val="9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63" name="Parallelogram 62">
              <a:extLst>
                <a:ext uri="{FF2B5EF4-FFF2-40B4-BE49-F238E27FC236}">
                  <a16:creationId xmlns:a16="http://schemas.microsoft.com/office/drawing/2014/main" id="{637942F3-30D7-4941-B6F6-DBAEEF4678B0}"/>
                </a:ext>
              </a:extLst>
            </p:cNvPr>
            <p:cNvSpPr/>
            <p:nvPr/>
          </p:nvSpPr>
          <p:spPr>
            <a:xfrm rot="2258301" flipV="1">
              <a:off x="6004209" y="5333522"/>
              <a:ext cx="458542" cy="234236"/>
            </a:xfrm>
            <a:prstGeom prst="parallelogram">
              <a:avLst>
                <a:gd name="adj" fmla="val 86501"/>
              </a:avLst>
            </a:prstGeom>
            <a:solidFill>
              <a:srgbClr val="165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66" name="Rectangle 65">
            <a:extLst>
              <a:ext uri="{FF2B5EF4-FFF2-40B4-BE49-F238E27FC236}">
                <a16:creationId xmlns:a16="http://schemas.microsoft.com/office/drawing/2014/main" id="{4991705C-7C7A-4E0C-8FCD-03EFFFBD94F5}"/>
              </a:ext>
            </a:extLst>
          </p:cNvPr>
          <p:cNvSpPr/>
          <p:nvPr/>
        </p:nvSpPr>
        <p:spPr>
          <a:xfrm>
            <a:off x="-85725" y="-66675"/>
            <a:ext cx="12525375" cy="70961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 name="Picture 2">
            <a:extLst>
              <a:ext uri="{FF2B5EF4-FFF2-40B4-BE49-F238E27FC236}">
                <a16:creationId xmlns:a16="http://schemas.microsoft.com/office/drawing/2014/main" id="{F23B10CB-33BE-452C-99FC-B788F8E006E1}"/>
              </a:ext>
            </a:extLst>
          </p:cNvPr>
          <p:cNvPicPr>
            <a:picLocks noChangeAspect="1"/>
          </p:cNvPicPr>
          <p:nvPr/>
        </p:nvPicPr>
        <p:blipFill>
          <a:blip r:embed="rId4"/>
          <a:stretch>
            <a:fillRect/>
          </a:stretch>
        </p:blipFill>
        <p:spPr>
          <a:xfrm>
            <a:off x="1046317" y="1271244"/>
            <a:ext cx="10374325" cy="4140027"/>
          </a:xfrm>
          <a:prstGeom prst="rect">
            <a:avLst/>
          </a:prstGeom>
        </p:spPr>
      </p:pic>
      <p:sp>
        <p:nvSpPr>
          <p:cNvPr id="6" name="Rectangle 5">
            <a:extLst>
              <a:ext uri="{FF2B5EF4-FFF2-40B4-BE49-F238E27FC236}">
                <a16:creationId xmlns:a16="http://schemas.microsoft.com/office/drawing/2014/main" id="{C50EE300-07B2-4828-A3F5-9BE15F157DD9}"/>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D51B1FF1-5E01-430B-8880-00ACDC99CC03}"/>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#1. Le référentiel </a:t>
            </a:r>
            <a:r>
              <a:rPr lang="fr-FR" sz="2800" b="1" cap="all">
                <a:solidFill>
                  <a:srgbClr val="FAFCD7"/>
                </a:solidFill>
                <a:latin typeface="Alte Haas Grotesk"/>
              </a:rPr>
              <a:t>D'entreprise</a:t>
            </a:r>
            <a:endParaRPr lang="fr-FR" sz="2800" b="1" cap="all">
              <a:solidFill>
                <a:srgbClr val="F9D45F"/>
              </a:solidFill>
              <a:latin typeface="Alte Haas Grotesk"/>
            </a:endParaRPr>
          </a:p>
        </p:txBody>
      </p:sp>
      <p:sp>
        <p:nvSpPr>
          <p:cNvPr id="14" name="Rectangle 13">
            <a:extLst>
              <a:ext uri="{FF2B5EF4-FFF2-40B4-BE49-F238E27FC236}">
                <a16:creationId xmlns:a16="http://schemas.microsoft.com/office/drawing/2014/main" id="{74B3D3F4-14CD-4955-8A24-922450D852FF}"/>
              </a:ext>
            </a:extLst>
          </p:cNvPr>
          <p:cNvSpPr/>
          <p:nvPr/>
        </p:nvSpPr>
        <p:spPr>
          <a:xfrm>
            <a:off x="8442960" y="3429000"/>
            <a:ext cx="1569720" cy="12804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91129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 name="Group 60">
            <a:extLst>
              <a:ext uri="{FF2B5EF4-FFF2-40B4-BE49-F238E27FC236}">
                <a16:creationId xmlns:a16="http://schemas.microsoft.com/office/drawing/2014/main" id="{556F73C8-3B2F-4F8F-A8C1-6B66858762BD}"/>
              </a:ext>
            </a:extLst>
          </p:cNvPr>
          <p:cNvGrpSpPr/>
          <p:nvPr/>
        </p:nvGrpSpPr>
        <p:grpSpPr>
          <a:xfrm>
            <a:off x="0" y="0"/>
            <a:ext cx="12192000" cy="6858000"/>
            <a:chOff x="0" y="0"/>
            <a:chExt cx="12192000" cy="6858000"/>
          </a:xfrm>
        </p:grpSpPr>
        <p:grpSp>
          <p:nvGrpSpPr>
            <p:cNvPr id="62" name="Group 61">
              <a:extLst>
                <a:ext uri="{FF2B5EF4-FFF2-40B4-BE49-F238E27FC236}">
                  <a16:creationId xmlns:a16="http://schemas.microsoft.com/office/drawing/2014/main" id="{FD1AF76C-EBBC-4CB2-933A-A0E991F90FD7}"/>
                </a:ext>
              </a:extLst>
            </p:cNvPr>
            <p:cNvGrpSpPr/>
            <p:nvPr/>
          </p:nvGrpSpPr>
          <p:grpSpPr>
            <a:xfrm>
              <a:off x="0" y="0"/>
              <a:ext cx="12192000" cy="6858000"/>
              <a:chOff x="0" y="0"/>
              <a:chExt cx="12192000" cy="6858000"/>
            </a:xfrm>
          </p:grpSpPr>
          <p:pic>
            <p:nvPicPr>
              <p:cNvPr id="64" name="Picture 63">
                <a:extLst>
                  <a:ext uri="{FF2B5EF4-FFF2-40B4-BE49-F238E27FC236}">
                    <a16:creationId xmlns:a16="http://schemas.microsoft.com/office/drawing/2014/main" id="{98A0C613-2DE2-4D4A-A89E-0613DE2512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5" name="Parallelogram 64">
                <a:extLst>
                  <a:ext uri="{FF2B5EF4-FFF2-40B4-BE49-F238E27FC236}">
                    <a16:creationId xmlns:a16="http://schemas.microsoft.com/office/drawing/2014/main" id="{DED23E71-8585-4E0C-9FE0-8FE69AF10CDF}"/>
                  </a:ext>
                </a:extLst>
              </p:cNvPr>
              <p:cNvSpPr/>
              <p:nvPr/>
            </p:nvSpPr>
            <p:spPr>
              <a:xfrm rot="9246701">
                <a:off x="3161131" y="996711"/>
                <a:ext cx="505838" cy="178148"/>
              </a:xfrm>
              <a:prstGeom prst="parallelogram">
                <a:avLst>
                  <a:gd name="adj" fmla="val 64153"/>
                </a:avLst>
              </a:prstGeom>
              <a:solidFill>
                <a:srgbClr val="2F5B9D">
                  <a:alpha val="9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63" name="Parallelogram 62">
              <a:extLst>
                <a:ext uri="{FF2B5EF4-FFF2-40B4-BE49-F238E27FC236}">
                  <a16:creationId xmlns:a16="http://schemas.microsoft.com/office/drawing/2014/main" id="{637942F3-30D7-4941-B6F6-DBAEEF4678B0}"/>
                </a:ext>
              </a:extLst>
            </p:cNvPr>
            <p:cNvSpPr/>
            <p:nvPr/>
          </p:nvSpPr>
          <p:spPr>
            <a:xfrm rot="2258301" flipV="1">
              <a:off x="6004209" y="5333522"/>
              <a:ext cx="458542" cy="234236"/>
            </a:xfrm>
            <a:prstGeom prst="parallelogram">
              <a:avLst>
                <a:gd name="adj" fmla="val 86501"/>
              </a:avLst>
            </a:prstGeom>
            <a:solidFill>
              <a:srgbClr val="165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66" name="Rectangle 65">
            <a:extLst>
              <a:ext uri="{FF2B5EF4-FFF2-40B4-BE49-F238E27FC236}">
                <a16:creationId xmlns:a16="http://schemas.microsoft.com/office/drawing/2014/main" id="{4991705C-7C7A-4E0C-8FCD-03EFFFBD94F5}"/>
              </a:ext>
            </a:extLst>
          </p:cNvPr>
          <p:cNvSpPr/>
          <p:nvPr/>
        </p:nvSpPr>
        <p:spPr>
          <a:xfrm>
            <a:off x="-85725" y="-66675"/>
            <a:ext cx="12525375" cy="70961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 name="Picture 2">
            <a:extLst>
              <a:ext uri="{FF2B5EF4-FFF2-40B4-BE49-F238E27FC236}">
                <a16:creationId xmlns:a16="http://schemas.microsoft.com/office/drawing/2014/main" id="{F23B10CB-33BE-452C-99FC-B788F8E006E1}"/>
              </a:ext>
            </a:extLst>
          </p:cNvPr>
          <p:cNvPicPr>
            <a:picLocks noChangeAspect="1"/>
          </p:cNvPicPr>
          <p:nvPr/>
        </p:nvPicPr>
        <p:blipFill>
          <a:blip r:embed="rId4"/>
          <a:stretch>
            <a:fillRect/>
          </a:stretch>
        </p:blipFill>
        <p:spPr>
          <a:xfrm>
            <a:off x="1046317" y="1271244"/>
            <a:ext cx="10374325" cy="4140027"/>
          </a:xfrm>
          <a:prstGeom prst="rect">
            <a:avLst/>
          </a:prstGeom>
        </p:spPr>
      </p:pic>
      <p:sp>
        <p:nvSpPr>
          <p:cNvPr id="6" name="Rectangle 5">
            <a:extLst>
              <a:ext uri="{FF2B5EF4-FFF2-40B4-BE49-F238E27FC236}">
                <a16:creationId xmlns:a16="http://schemas.microsoft.com/office/drawing/2014/main" id="{C50EE300-07B2-4828-A3F5-9BE15F157DD9}"/>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D51B1FF1-5E01-430B-8880-00ACDC99CC03}"/>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#1. Le référentiel </a:t>
            </a:r>
            <a:r>
              <a:rPr lang="fr-FR" sz="2800" b="1" cap="all">
                <a:solidFill>
                  <a:srgbClr val="FAFCD7"/>
                </a:solidFill>
                <a:latin typeface="Alte Haas Grotesk"/>
              </a:rPr>
              <a:t>D'entreprise</a:t>
            </a:r>
            <a:endParaRPr lang="fr-FR" sz="2800" b="1" cap="all">
              <a:solidFill>
                <a:srgbClr val="F9D45F"/>
              </a:solidFill>
              <a:latin typeface="Alte Haas Grotesk"/>
            </a:endParaRPr>
          </a:p>
        </p:txBody>
      </p:sp>
    </p:spTree>
    <p:extLst>
      <p:ext uri="{BB962C8B-B14F-4D97-AF65-F5344CB8AC3E}">
        <p14:creationId xmlns:p14="http://schemas.microsoft.com/office/powerpoint/2010/main" val="3650741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3" descr="Une image contenant texte&#10;&#10;Description générée automatiquement">
            <a:extLst>
              <a:ext uri="{FF2B5EF4-FFF2-40B4-BE49-F238E27FC236}">
                <a16:creationId xmlns:a16="http://schemas.microsoft.com/office/drawing/2014/main" id="{B12AA66F-B778-9818-C0CC-097F643C5067}"/>
              </a:ext>
            </a:extLst>
          </p:cNvPr>
          <p:cNvPicPr>
            <a:picLocks noChangeAspect="1"/>
          </p:cNvPicPr>
          <p:nvPr/>
        </p:nvPicPr>
        <p:blipFill>
          <a:blip r:embed="rId3"/>
          <a:stretch>
            <a:fillRect/>
          </a:stretch>
        </p:blipFill>
        <p:spPr>
          <a:xfrm>
            <a:off x="-4483" y="-5066"/>
            <a:ext cx="12279406" cy="6912954"/>
          </a:xfrm>
          <a:prstGeom prst="rect">
            <a:avLst/>
          </a:prstGeom>
        </p:spPr>
      </p:pic>
      <p:sp>
        <p:nvSpPr>
          <p:cNvPr id="8" name="Rectangle 7">
            <a:extLst>
              <a:ext uri="{FF2B5EF4-FFF2-40B4-BE49-F238E27FC236}">
                <a16:creationId xmlns:a16="http://schemas.microsoft.com/office/drawing/2014/main" id="{0F40AAEF-220F-43CA-8350-8FBD2E6DFBF0}"/>
              </a:ext>
            </a:extLst>
          </p:cNvPr>
          <p:cNvSpPr/>
          <p:nvPr/>
        </p:nvSpPr>
        <p:spPr>
          <a:xfrm>
            <a:off x="-441509" y="-541410"/>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6" name="Rectangle 5">
            <a:extLst>
              <a:ext uri="{FF2B5EF4-FFF2-40B4-BE49-F238E27FC236}">
                <a16:creationId xmlns:a16="http://schemas.microsoft.com/office/drawing/2014/main" id="{C50EE300-07B2-4828-A3F5-9BE15F157DD9}"/>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D51B1FF1-5E01-430B-8880-00ACDC99CC03}"/>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#2. </a:t>
            </a:r>
            <a:r>
              <a:rPr lang="fr-FR" sz="2800" b="1" cap="all">
                <a:solidFill>
                  <a:srgbClr val="F9D45F"/>
                </a:solidFill>
                <a:ea typeface="+mn-lt"/>
                <a:cs typeface="+mn-lt"/>
              </a:rPr>
              <a:t>LE SHADOW </a:t>
            </a:r>
            <a:r>
              <a:rPr lang="fr-FR" sz="2800" b="1" cap="all">
                <a:solidFill>
                  <a:srgbClr val="FAFCD7"/>
                </a:solidFill>
                <a:ea typeface="+mn-lt"/>
                <a:cs typeface="+mn-lt"/>
              </a:rPr>
              <a:t>MICRO-SERVICE</a:t>
            </a:r>
            <a:endParaRPr lang="fr-FR" sz="2800" b="1" cap="all">
              <a:solidFill>
                <a:srgbClr val="FAFCD7"/>
              </a:solidFill>
              <a:latin typeface="Alte Haas Grotesk"/>
            </a:endParaRPr>
          </a:p>
        </p:txBody>
      </p:sp>
    </p:spTree>
    <p:extLst>
      <p:ext uri="{BB962C8B-B14F-4D97-AF65-F5344CB8AC3E}">
        <p14:creationId xmlns:p14="http://schemas.microsoft.com/office/powerpoint/2010/main" val="42855367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group of people posing for a photo&#10;&#10;Description automatically generated">
            <a:extLst>
              <a:ext uri="{FF2B5EF4-FFF2-40B4-BE49-F238E27FC236}">
                <a16:creationId xmlns:a16="http://schemas.microsoft.com/office/drawing/2014/main" id="{3DC4BF4A-BF8C-4B16-A315-944C225FAA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8090" y="-414"/>
            <a:ext cx="14467875" cy="6858414"/>
          </a:xfrm>
          <a:prstGeom prst="rect">
            <a:avLst/>
          </a:prstGeom>
        </p:spPr>
      </p:pic>
      <p:sp>
        <p:nvSpPr>
          <p:cNvPr id="11" name="Rectangle 10">
            <a:extLst>
              <a:ext uri="{FF2B5EF4-FFF2-40B4-BE49-F238E27FC236}">
                <a16:creationId xmlns:a16="http://schemas.microsoft.com/office/drawing/2014/main" id="{84B8B1DE-180A-4AC2-8EA8-5F9CCEF7BC82}"/>
              </a:ext>
            </a:extLst>
          </p:cNvPr>
          <p:cNvSpPr/>
          <p:nvPr/>
        </p:nvSpPr>
        <p:spPr>
          <a:xfrm>
            <a:off x="-536759" y="-948388"/>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12" name="Rectangle 11">
            <a:extLst>
              <a:ext uri="{FF2B5EF4-FFF2-40B4-BE49-F238E27FC236}">
                <a16:creationId xmlns:a16="http://schemas.microsoft.com/office/drawing/2014/main" id="{07E2378C-19E9-469E-A59F-11C59F60835C}"/>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extBox 12">
            <a:extLst>
              <a:ext uri="{FF2B5EF4-FFF2-40B4-BE49-F238E27FC236}">
                <a16:creationId xmlns:a16="http://schemas.microsoft.com/office/drawing/2014/main" id="{306D43D2-C59C-4BDA-BB00-FF6DC04B145D}"/>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#3. L’équipe de </a:t>
            </a:r>
            <a:r>
              <a:rPr lang="fr-FR" sz="2800" b="1" cap="all" err="1">
                <a:solidFill>
                  <a:srgbClr val="FAFCD7"/>
                </a:solidFill>
                <a:latin typeface="Alte Haas Grotesk"/>
              </a:rPr>
              <a:t>jake</a:t>
            </a:r>
            <a:endParaRPr lang="fr-FR" sz="2800" b="1" cap="all">
              <a:solidFill>
                <a:srgbClr val="F9D45F"/>
              </a:solidFill>
              <a:latin typeface="Alte Haas Grotesk"/>
            </a:endParaRPr>
          </a:p>
        </p:txBody>
      </p:sp>
    </p:spTree>
    <p:extLst>
      <p:ext uri="{BB962C8B-B14F-4D97-AF65-F5344CB8AC3E}">
        <p14:creationId xmlns:p14="http://schemas.microsoft.com/office/powerpoint/2010/main" val="17999945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picture containing text, building, red, outdoor&#10;&#10;Description automatically generated">
            <a:extLst>
              <a:ext uri="{FF2B5EF4-FFF2-40B4-BE49-F238E27FC236}">
                <a16:creationId xmlns:a16="http://schemas.microsoft.com/office/drawing/2014/main" id="{328877A4-0B9C-4052-849F-18E72E567E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578" y="-541410"/>
            <a:ext cx="13077371" cy="17440458"/>
          </a:xfrm>
          <a:prstGeom prst="rect">
            <a:avLst/>
          </a:prstGeom>
        </p:spPr>
      </p:pic>
      <p:sp>
        <p:nvSpPr>
          <p:cNvPr id="8" name="Rectangle 7">
            <a:extLst>
              <a:ext uri="{FF2B5EF4-FFF2-40B4-BE49-F238E27FC236}">
                <a16:creationId xmlns:a16="http://schemas.microsoft.com/office/drawing/2014/main" id="{0F40AAEF-220F-43CA-8350-8FBD2E6DFBF0}"/>
              </a:ext>
            </a:extLst>
          </p:cNvPr>
          <p:cNvSpPr/>
          <p:nvPr/>
        </p:nvSpPr>
        <p:spPr>
          <a:xfrm>
            <a:off x="-441509" y="-541410"/>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6" name="Rectangle 5">
            <a:extLst>
              <a:ext uri="{FF2B5EF4-FFF2-40B4-BE49-F238E27FC236}">
                <a16:creationId xmlns:a16="http://schemas.microsoft.com/office/drawing/2014/main" id="{C50EE300-07B2-4828-A3F5-9BE15F157DD9}"/>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D51B1FF1-5E01-430B-8880-00ACDC99CC03}"/>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En </a:t>
            </a:r>
            <a:r>
              <a:rPr lang="fr-FR" sz="2800" b="1" cap="all">
                <a:solidFill>
                  <a:srgbClr val="FAFCD7"/>
                </a:solidFill>
                <a:latin typeface="Alte Haas Grotesk"/>
              </a:rPr>
              <a:t>fait…</a:t>
            </a:r>
            <a:endParaRPr lang="fr-FR" sz="2800" b="1" cap="all">
              <a:solidFill>
                <a:srgbClr val="F9D45F"/>
              </a:solidFill>
              <a:latin typeface="Alte Haas Grotesk"/>
            </a:endParaRPr>
          </a:p>
        </p:txBody>
      </p:sp>
    </p:spTree>
    <p:extLst>
      <p:ext uri="{BB962C8B-B14F-4D97-AF65-F5344CB8AC3E}">
        <p14:creationId xmlns:p14="http://schemas.microsoft.com/office/powerpoint/2010/main" val="25991341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oup of people posing for a photo&#10;&#10;Description automatically generated with medium confidence">
            <a:extLst>
              <a:ext uri="{FF2B5EF4-FFF2-40B4-BE49-F238E27FC236}">
                <a16:creationId xmlns:a16="http://schemas.microsoft.com/office/drawing/2014/main" id="{0853BE34-1C19-467E-BF95-BE5C4AF52C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95250"/>
            <a:ext cx="11430000" cy="6667500"/>
          </a:xfrm>
          <a:prstGeom prst="rect">
            <a:avLst/>
          </a:prstGeom>
        </p:spPr>
      </p:pic>
      <p:sp>
        <p:nvSpPr>
          <p:cNvPr id="11" name="Rectangle 10">
            <a:extLst>
              <a:ext uri="{FF2B5EF4-FFF2-40B4-BE49-F238E27FC236}">
                <a16:creationId xmlns:a16="http://schemas.microsoft.com/office/drawing/2014/main" id="{84B8B1DE-180A-4AC2-8EA8-5F9CCEF7BC82}"/>
              </a:ext>
            </a:extLst>
          </p:cNvPr>
          <p:cNvSpPr/>
          <p:nvPr/>
        </p:nvSpPr>
        <p:spPr>
          <a:xfrm>
            <a:off x="-441509" y="-541410"/>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12" name="Rectangle 11">
            <a:extLst>
              <a:ext uri="{FF2B5EF4-FFF2-40B4-BE49-F238E27FC236}">
                <a16:creationId xmlns:a16="http://schemas.microsoft.com/office/drawing/2014/main" id="{07E2378C-19E9-469E-A59F-11C59F60835C}"/>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extBox 12">
            <a:extLst>
              <a:ext uri="{FF2B5EF4-FFF2-40B4-BE49-F238E27FC236}">
                <a16:creationId xmlns:a16="http://schemas.microsoft.com/office/drawing/2014/main" id="{306D43D2-C59C-4BDA-BB00-FF6DC04B145D}"/>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#3. Dans les </a:t>
            </a:r>
            <a:r>
              <a:rPr lang="fr-FR" sz="2800" b="1" cap="all">
                <a:solidFill>
                  <a:srgbClr val="FAFCD7"/>
                </a:solidFill>
                <a:latin typeface="Alte Haas Grotesk"/>
              </a:rPr>
              <a:t>faits…</a:t>
            </a:r>
            <a:endParaRPr lang="fr-FR" sz="2800" b="1" cap="all">
              <a:solidFill>
                <a:srgbClr val="F9D45F"/>
              </a:solidFill>
              <a:latin typeface="Alte Haas Grotesk"/>
            </a:endParaRPr>
          </a:p>
        </p:txBody>
      </p:sp>
    </p:spTree>
    <p:extLst>
      <p:ext uri="{BB962C8B-B14F-4D97-AF65-F5344CB8AC3E}">
        <p14:creationId xmlns:p14="http://schemas.microsoft.com/office/powerpoint/2010/main" val="18412696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4" descr="Une image contenant texte, personne, intérieur, ordinateur&#10;&#10;Description générée automatiquement">
            <a:extLst>
              <a:ext uri="{FF2B5EF4-FFF2-40B4-BE49-F238E27FC236}">
                <a16:creationId xmlns:a16="http://schemas.microsoft.com/office/drawing/2014/main" id="{84816544-4598-65BE-BEF0-3E850E3A9421}"/>
              </a:ext>
            </a:extLst>
          </p:cNvPr>
          <p:cNvPicPr>
            <a:picLocks noChangeAspect="1"/>
          </p:cNvPicPr>
          <p:nvPr/>
        </p:nvPicPr>
        <p:blipFill>
          <a:blip r:embed="rId3"/>
          <a:stretch>
            <a:fillRect/>
          </a:stretch>
        </p:blipFill>
        <p:spPr>
          <a:xfrm>
            <a:off x="1121" y="-458769"/>
            <a:ext cx="12195361" cy="7316096"/>
          </a:xfrm>
          <a:prstGeom prst="rect">
            <a:avLst/>
          </a:prstGeom>
        </p:spPr>
      </p:pic>
      <p:sp>
        <p:nvSpPr>
          <p:cNvPr id="8" name="Rectangle 7">
            <a:extLst>
              <a:ext uri="{FF2B5EF4-FFF2-40B4-BE49-F238E27FC236}">
                <a16:creationId xmlns:a16="http://schemas.microsoft.com/office/drawing/2014/main" id="{0F40AAEF-220F-43CA-8350-8FBD2E6DFBF0}"/>
              </a:ext>
            </a:extLst>
          </p:cNvPr>
          <p:cNvSpPr/>
          <p:nvPr/>
        </p:nvSpPr>
        <p:spPr>
          <a:xfrm>
            <a:off x="-441509" y="-541410"/>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6" name="Rectangle 5">
            <a:extLst>
              <a:ext uri="{FF2B5EF4-FFF2-40B4-BE49-F238E27FC236}">
                <a16:creationId xmlns:a16="http://schemas.microsoft.com/office/drawing/2014/main" id="{C50EE300-07B2-4828-A3F5-9BE15F157DD9}"/>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D51B1FF1-5E01-430B-8880-00ACDC99CC03}"/>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#2. Le </a:t>
            </a:r>
            <a:r>
              <a:rPr lang="fr-FR" sz="2800" b="1" cap="all" err="1">
                <a:solidFill>
                  <a:srgbClr val="F9D45F"/>
                </a:solidFill>
                <a:latin typeface="Alte Haas Grotesk"/>
              </a:rPr>
              <a:t>shadow</a:t>
            </a:r>
            <a:r>
              <a:rPr lang="fr-FR" sz="2800" b="1" cap="all">
                <a:solidFill>
                  <a:srgbClr val="F9D45F"/>
                </a:solidFill>
                <a:latin typeface="Alte Haas Grotesk"/>
              </a:rPr>
              <a:t> </a:t>
            </a:r>
            <a:r>
              <a:rPr lang="fr-FR" sz="2800" b="1" cap="all">
                <a:solidFill>
                  <a:srgbClr val="FAFCD7"/>
                </a:solidFill>
                <a:latin typeface="Alte Haas Grotesk"/>
              </a:rPr>
              <a:t>Micro-service</a:t>
            </a:r>
          </a:p>
        </p:txBody>
      </p:sp>
    </p:spTree>
    <p:extLst>
      <p:ext uri="{BB962C8B-B14F-4D97-AF65-F5344CB8AC3E}">
        <p14:creationId xmlns:p14="http://schemas.microsoft.com/office/powerpoint/2010/main" val="16870013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 name="Group 60">
            <a:extLst>
              <a:ext uri="{FF2B5EF4-FFF2-40B4-BE49-F238E27FC236}">
                <a16:creationId xmlns:a16="http://schemas.microsoft.com/office/drawing/2014/main" id="{556F73C8-3B2F-4F8F-A8C1-6B66858762BD}"/>
              </a:ext>
            </a:extLst>
          </p:cNvPr>
          <p:cNvGrpSpPr/>
          <p:nvPr/>
        </p:nvGrpSpPr>
        <p:grpSpPr>
          <a:xfrm>
            <a:off x="0" y="0"/>
            <a:ext cx="12192000" cy="6858000"/>
            <a:chOff x="0" y="0"/>
            <a:chExt cx="12192000" cy="6858000"/>
          </a:xfrm>
        </p:grpSpPr>
        <p:grpSp>
          <p:nvGrpSpPr>
            <p:cNvPr id="62" name="Group 61">
              <a:extLst>
                <a:ext uri="{FF2B5EF4-FFF2-40B4-BE49-F238E27FC236}">
                  <a16:creationId xmlns:a16="http://schemas.microsoft.com/office/drawing/2014/main" id="{FD1AF76C-EBBC-4CB2-933A-A0E991F90FD7}"/>
                </a:ext>
              </a:extLst>
            </p:cNvPr>
            <p:cNvGrpSpPr/>
            <p:nvPr/>
          </p:nvGrpSpPr>
          <p:grpSpPr>
            <a:xfrm>
              <a:off x="0" y="0"/>
              <a:ext cx="12192000" cy="6858000"/>
              <a:chOff x="0" y="0"/>
              <a:chExt cx="12192000" cy="6858000"/>
            </a:xfrm>
          </p:grpSpPr>
          <p:pic>
            <p:nvPicPr>
              <p:cNvPr id="64" name="Picture 63">
                <a:extLst>
                  <a:ext uri="{FF2B5EF4-FFF2-40B4-BE49-F238E27FC236}">
                    <a16:creationId xmlns:a16="http://schemas.microsoft.com/office/drawing/2014/main" id="{98A0C613-2DE2-4D4A-A89E-0613DE2512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5" name="Parallelogram 64">
                <a:extLst>
                  <a:ext uri="{FF2B5EF4-FFF2-40B4-BE49-F238E27FC236}">
                    <a16:creationId xmlns:a16="http://schemas.microsoft.com/office/drawing/2014/main" id="{DED23E71-8585-4E0C-9FE0-8FE69AF10CDF}"/>
                  </a:ext>
                </a:extLst>
              </p:cNvPr>
              <p:cNvSpPr/>
              <p:nvPr/>
            </p:nvSpPr>
            <p:spPr>
              <a:xfrm rot="9246701">
                <a:off x="3161131" y="996711"/>
                <a:ext cx="505838" cy="178148"/>
              </a:xfrm>
              <a:prstGeom prst="parallelogram">
                <a:avLst>
                  <a:gd name="adj" fmla="val 64153"/>
                </a:avLst>
              </a:prstGeom>
              <a:solidFill>
                <a:srgbClr val="2F5B9D">
                  <a:alpha val="9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63" name="Parallelogram 62">
              <a:extLst>
                <a:ext uri="{FF2B5EF4-FFF2-40B4-BE49-F238E27FC236}">
                  <a16:creationId xmlns:a16="http://schemas.microsoft.com/office/drawing/2014/main" id="{637942F3-30D7-4941-B6F6-DBAEEF4678B0}"/>
                </a:ext>
              </a:extLst>
            </p:cNvPr>
            <p:cNvSpPr/>
            <p:nvPr/>
          </p:nvSpPr>
          <p:spPr>
            <a:xfrm rot="2258301" flipV="1">
              <a:off x="6004209" y="5333522"/>
              <a:ext cx="458542" cy="234236"/>
            </a:xfrm>
            <a:prstGeom prst="parallelogram">
              <a:avLst>
                <a:gd name="adj" fmla="val 86501"/>
              </a:avLst>
            </a:prstGeom>
            <a:solidFill>
              <a:srgbClr val="165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66" name="Rectangle 65">
            <a:extLst>
              <a:ext uri="{FF2B5EF4-FFF2-40B4-BE49-F238E27FC236}">
                <a16:creationId xmlns:a16="http://schemas.microsoft.com/office/drawing/2014/main" id="{4991705C-7C7A-4E0C-8FCD-03EFFFBD94F5}"/>
              </a:ext>
            </a:extLst>
          </p:cNvPr>
          <p:cNvSpPr/>
          <p:nvPr/>
        </p:nvSpPr>
        <p:spPr>
          <a:xfrm>
            <a:off x="-85725" y="-66675"/>
            <a:ext cx="12525375" cy="70961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 name="Picture 2">
            <a:extLst>
              <a:ext uri="{FF2B5EF4-FFF2-40B4-BE49-F238E27FC236}">
                <a16:creationId xmlns:a16="http://schemas.microsoft.com/office/drawing/2014/main" id="{F23B10CB-33BE-452C-99FC-B788F8E006E1}"/>
              </a:ext>
            </a:extLst>
          </p:cNvPr>
          <p:cNvPicPr>
            <a:picLocks noChangeAspect="1"/>
          </p:cNvPicPr>
          <p:nvPr/>
        </p:nvPicPr>
        <p:blipFill>
          <a:blip r:embed="rId4"/>
          <a:stretch>
            <a:fillRect/>
          </a:stretch>
        </p:blipFill>
        <p:spPr>
          <a:xfrm>
            <a:off x="1046317" y="1271244"/>
            <a:ext cx="10374325" cy="4140027"/>
          </a:xfrm>
          <a:prstGeom prst="rect">
            <a:avLst/>
          </a:prstGeom>
        </p:spPr>
      </p:pic>
      <p:sp>
        <p:nvSpPr>
          <p:cNvPr id="6" name="Rectangle 5">
            <a:extLst>
              <a:ext uri="{FF2B5EF4-FFF2-40B4-BE49-F238E27FC236}">
                <a16:creationId xmlns:a16="http://schemas.microsoft.com/office/drawing/2014/main" id="{C50EE300-07B2-4828-A3F5-9BE15F157DD9}"/>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D51B1FF1-5E01-430B-8880-00ACDC99CC03}"/>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#1. Le référentiel </a:t>
            </a:r>
            <a:r>
              <a:rPr lang="fr-FR" sz="2800" b="1" cap="all">
                <a:solidFill>
                  <a:srgbClr val="FAFCD7"/>
                </a:solidFill>
                <a:latin typeface="Alte Haas Grotesk"/>
              </a:rPr>
              <a:t>D'entreprise</a:t>
            </a:r>
            <a:endParaRPr lang="fr-FR" sz="2800" b="1" cap="all">
              <a:solidFill>
                <a:srgbClr val="F9D45F"/>
              </a:solidFill>
              <a:latin typeface="Alte Haas Grotesk"/>
            </a:endParaRPr>
          </a:p>
        </p:txBody>
      </p:sp>
      <p:pic>
        <p:nvPicPr>
          <p:cNvPr id="4" name="Picture 3" descr="Icon&#10;&#10;Description automatically generated">
            <a:extLst>
              <a:ext uri="{FF2B5EF4-FFF2-40B4-BE49-F238E27FC236}">
                <a16:creationId xmlns:a16="http://schemas.microsoft.com/office/drawing/2014/main" id="{70BEB612-699C-4126-87D2-432AA40DAAE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35196" y="3584558"/>
            <a:ext cx="609604" cy="609604"/>
          </a:xfrm>
          <a:prstGeom prst="rect">
            <a:avLst/>
          </a:prstGeom>
        </p:spPr>
      </p:pic>
      <p:pic>
        <p:nvPicPr>
          <p:cNvPr id="13" name="Picture 12" descr="Icon&#10;&#10;Description automatically generated">
            <a:extLst>
              <a:ext uri="{FF2B5EF4-FFF2-40B4-BE49-F238E27FC236}">
                <a16:creationId xmlns:a16="http://schemas.microsoft.com/office/drawing/2014/main" id="{396EDE44-A235-47D0-9B9E-8EF0145CB3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70716" y="3950320"/>
            <a:ext cx="487684" cy="487684"/>
          </a:xfrm>
          <a:prstGeom prst="rect">
            <a:avLst/>
          </a:prstGeom>
        </p:spPr>
      </p:pic>
    </p:spTree>
    <p:extLst>
      <p:ext uri="{BB962C8B-B14F-4D97-AF65-F5344CB8AC3E}">
        <p14:creationId xmlns:p14="http://schemas.microsoft.com/office/powerpoint/2010/main" val="26703953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descr="A picture containing outdoor, building, road, people&#10;&#10;Description automatically generated">
            <a:extLst>
              <a:ext uri="{FF2B5EF4-FFF2-40B4-BE49-F238E27FC236}">
                <a16:creationId xmlns:a16="http://schemas.microsoft.com/office/drawing/2014/main" id="{59B4E7E5-299D-4697-8282-F6AD1C6FA1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509" y="-300612"/>
            <a:ext cx="13077371" cy="9808028"/>
          </a:xfrm>
          <a:prstGeom prst="rect">
            <a:avLst/>
          </a:prstGeom>
        </p:spPr>
      </p:pic>
      <p:sp>
        <p:nvSpPr>
          <p:cNvPr id="14" name="Rectangle 13">
            <a:extLst>
              <a:ext uri="{FF2B5EF4-FFF2-40B4-BE49-F238E27FC236}">
                <a16:creationId xmlns:a16="http://schemas.microsoft.com/office/drawing/2014/main" id="{81DF3BC3-6DCB-4093-BD87-53426568421A}"/>
              </a:ext>
            </a:extLst>
          </p:cNvPr>
          <p:cNvSpPr/>
          <p:nvPr/>
        </p:nvSpPr>
        <p:spPr>
          <a:xfrm>
            <a:off x="0" y="4829784"/>
            <a:ext cx="12192000" cy="1276281"/>
          </a:xfrm>
          <a:prstGeom prst="rect">
            <a:avLst/>
          </a:prstGeom>
          <a:solidFill>
            <a:sysClr val="windowText" lastClr="000000">
              <a:alpha val="76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 name="TextBox 14">
            <a:extLst>
              <a:ext uri="{FF2B5EF4-FFF2-40B4-BE49-F238E27FC236}">
                <a16:creationId xmlns:a16="http://schemas.microsoft.com/office/drawing/2014/main" id="{98FC8509-5008-43D7-99E9-9F47CC172732}"/>
              </a:ext>
            </a:extLst>
          </p:cNvPr>
          <p:cNvSpPr txBox="1"/>
          <p:nvPr/>
        </p:nvSpPr>
        <p:spPr>
          <a:xfrm>
            <a:off x="498796" y="5225364"/>
            <a:ext cx="7635553"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trop </a:t>
            </a:r>
            <a:r>
              <a:rPr lang="fr-FR" sz="2800" b="1" cap="all" err="1">
                <a:solidFill>
                  <a:srgbClr val="FAFCD7"/>
                </a:solidFill>
                <a:latin typeface="Alte Haas Grotesk"/>
              </a:rPr>
              <a:t>naifs</a:t>
            </a:r>
            <a:r>
              <a:rPr lang="fr-FR" sz="2800" b="1" cap="all">
                <a:solidFill>
                  <a:srgbClr val="FAFCD7"/>
                </a:solidFill>
                <a:latin typeface="Alte Haas Grotesk"/>
              </a:rPr>
              <a:t> ?</a:t>
            </a:r>
          </a:p>
        </p:txBody>
      </p:sp>
      <p:sp>
        <p:nvSpPr>
          <p:cNvPr id="18" name="Rectangle 17">
            <a:extLst>
              <a:ext uri="{FF2B5EF4-FFF2-40B4-BE49-F238E27FC236}">
                <a16:creationId xmlns:a16="http://schemas.microsoft.com/office/drawing/2014/main" id="{3DEDC634-099A-4271-ACF0-08D482E7DD9D}"/>
              </a:ext>
            </a:extLst>
          </p:cNvPr>
          <p:cNvSpPr/>
          <p:nvPr/>
        </p:nvSpPr>
        <p:spPr>
          <a:xfrm>
            <a:off x="-441509" y="-541410"/>
            <a:ext cx="13077371" cy="8141600"/>
          </a:xfrm>
          <a:prstGeom prst="rect">
            <a:avLst/>
          </a:prstGeom>
          <a:solidFill>
            <a:schemeClr val="bg1">
              <a:alpha val="1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Tree>
    <p:extLst>
      <p:ext uri="{BB962C8B-B14F-4D97-AF65-F5344CB8AC3E}">
        <p14:creationId xmlns:p14="http://schemas.microsoft.com/office/powerpoint/2010/main" val="1533404082"/>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indoor, dark&#10;&#10;Description automatically generated">
            <a:extLst>
              <a:ext uri="{FF2B5EF4-FFF2-40B4-BE49-F238E27FC236}">
                <a16:creationId xmlns:a16="http://schemas.microsoft.com/office/drawing/2014/main" id="{DDC108A2-357A-4714-8919-907C766158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15" y="-58956"/>
            <a:ext cx="12211946" cy="7327168"/>
          </a:xfrm>
          <a:prstGeom prst="rect">
            <a:avLst/>
          </a:prstGeom>
        </p:spPr>
      </p:pic>
      <p:sp>
        <p:nvSpPr>
          <p:cNvPr id="16" name="Rectangle 15">
            <a:extLst>
              <a:ext uri="{FF2B5EF4-FFF2-40B4-BE49-F238E27FC236}">
                <a16:creationId xmlns:a16="http://schemas.microsoft.com/office/drawing/2014/main" id="{6ED7000A-D182-4D27-8D40-BCF0B0B969B1}"/>
              </a:ext>
            </a:extLst>
          </p:cNvPr>
          <p:cNvSpPr/>
          <p:nvPr/>
        </p:nvSpPr>
        <p:spPr>
          <a:xfrm>
            <a:off x="-441509" y="-541410"/>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6" name="Rectangle 5">
            <a:extLst>
              <a:ext uri="{FF2B5EF4-FFF2-40B4-BE49-F238E27FC236}">
                <a16:creationId xmlns:a16="http://schemas.microsoft.com/office/drawing/2014/main" id="{B5D7BF20-BB08-49E0-A665-604148E87933}"/>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F2965941-6E4D-429A-BA52-BBACC22DD82F}"/>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err="1">
                <a:solidFill>
                  <a:srgbClr val="F9D45F"/>
                </a:solidFill>
                <a:latin typeface="Alte Haas Grotesk"/>
              </a:rPr>
              <a:t>Turn</a:t>
            </a:r>
            <a:r>
              <a:rPr lang="fr-FR" sz="2800" b="1" cap="all">
                <a:solidFill>
                  <a:srgbClr val="F9D45F"/>
                </a:solidFill>
                <a:latin typeface="Alte Haas Grotesk"/>
              </a:rPr>
              <a:t> the </a:t>
            </a:r>
            <a:r>
              <a:rPr lang="fr-FR" sz="2800" b="1" cap="all" err="1">
                <a:solidFill>
                  <a:srgbClr val="F9D45F"/>
                </a:solidFill>
                <a:latin typeface="Alte Haas Grotesk"/>
              </a:rPr>
              <a:t>ship</a:t>
            </a:r>
            <a:r>
              <a:rPr lang="fr-FR" sz="2800" b="1" cap="all">
                <a:solidFill>
                  <a:srgbClr val="F9D45F"/>
                </a:solidFill>
                <a:latin typeface="Alte Haas Grotesk"/>
              </a:rPr>
              <a:t> </a:t>
            </a:r>
            <a:r>
              <a:rPr lang="fr-FR" sz="2800" b="1" cap="all" err="1">
                <a:solidFill>
                  <a:srgbClr val="FAFCD7"/>
                </a:solidFill>
                <a:latin typeface="Alte Haas Grotesk"/>
              </a:rPr>
              <a:t>around</a:t>
            </a:r>
            <a:endParaRPr lang="fr-FR" sz="2800" b="1" cap="all">
              <a:solidFill>
                <a:srgbClr val="F9D45F"/>
              </a:solidFill>
              <a:latin typeface="Alte Haas Grotesk"/>
            </a:endParaRPr>
          </a:p>
        </p:txBody>
      </p:sp>
    </p:spTree>
    <p:extLst>
      <p:ext uri="{BB962C8B-B14F-4D97-AF65-F5344CB8AC3E}">
        <p14:creationId xmlns:p14="http://schemas.microsoft.com/office/powerpoint/2010/main" val="264955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44A19EF-8A19-4007-A0F0-1BECCDE408D9}"/>
              </a:ext>
            </a:extLst>
          </p:cNvPr>
          <p:cNvPicPr>
            <a:picLocks noChangeAspect="1"/>
          </p:cNvPicPr>
          <p:nvPr/>
        </p:nvPicPr>
        <p:blipFill>
          <a:blip r:embed="rId3"/>
          <a:stretch>
            <a:fillRect/>
          </a:stretch>
        </p:blipFill>
        <p:spPr>
          <a:xfrm>
            <a:off x="-194310" y="-1148080"/>
            <a:ext cx="12580620" cy="8387080"/>
          </a:xfrm>
          <a:prstGeom prst="rect">
            <a:avLst/>
          </a:prstGeom>
        </p:spPr>
      </p:pic>
      <p:sp>
        <p:nvSpPr>
          <p:cNvPr id="8" name="Rectangle 7">
            <a:extLst>
              <a:ext uri="{FF2B5EF4-FFF2-40B4-BE49-F238E27FC236}">
                <a16:creationId xmlns:a16="http://schemas.microsoft.com/office/drawing/2014/main" id="{44BD8A44-9CF9-4C24-BD06-36A1114B4F43}"/>
              </a:ext>
            </a:extLst>
          </p:cNvPr>
          <p:cNvSpPr/>
          <p:nvPr/>
        </p:nvSpPr>
        <p:spPr>
          <a:xfrm>
            <a:off x="-130630" y="-116114"/>
            <a:ext cx="12341277" cy="7242628"/>
          </a:xfrm>
          <a:prstGeom prst="rect">
            <a:avLst/>
          </a:prstGeom>
          <a:solidFill>
            <a:schemeClr val="tx1">
              <a:alpha val="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10" name="Rectangle 9">
            <a:extLst>
              <a:ext uri="{FF2B5EF4-FFF2-40B4-BE49-F238E27FC236}">
                <a16:creationId xmlns:a16="http://schemas.microsoft.com/office/drawing/2014/main" id="{0855AE35-EF9A-4B37-9AD9-B6A0FE22C24B}"/>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611DAD04-CA01-46ED-9FCB-CA0D167FD491}"/>
              </a:ext>
            </a:extLst>
          </p:cNvPr>
          <p:cNvSpPr txBox="1"/>
          <p:nvPr/>
        </p:nvSpPr>
        <p:spPr>
          <a:xfrm>
            <a:off x="498796" y="5225364"/>
            <a:ext cx="7635553"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L’autonomie, </a:t>
            </a:r>
            <a:r>
              <a:rPr lang="fr-FR" sz="2800" b="1" cap="all">
                <a:solidFill>
                  <a:srgbClr val="FAFCD7"/>
                </a:solidFill>
                <a:latin typeface="Alte Haas Grotesk"/>
              </a:rPr>
              <a:t>c’est important</a:t>
            </a:r>
          </a:p>
        </p:txBody>
      </p:sp>
    </p:spTree>
    <p:extLst>
      <p:ext uri="{BB962C8B-B14F-4D97-AF65-F5344CB8AC3E}">
        <p14:creationId xmlns:p14="http://schemas.microsoft.com/office/powerpoint/2010/main" val="22482836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5" descr="Une image contenant intérieur, personne, plafond, debout&#10;&#10;Description générée automatiquement">
            <a:extLst>
              <a:ext uri="{FF2B5EF4-FFF2-40B4-BE49-F238E27FC236}">
                <a16:creationId xmlns:a16="http://schemas.microsoft.com/office/drawing/2014/main" id="{B6214C62-69D5-534B-A02D-2F344601F9B5}"/>
              </a:ext>
            </a:extLst>
          </p:cNvPr>
          <p:cNvPicPr>
            <a:picLocks noChangeAspect="1"/>
          </p:cNvPicPr>
          <p:nvPr/>
        </p:nvPicPr>
        <p:blipFill>
          <a:blip r:embed="rId3"/>
          <a:stretch>
            <a:fillRect/>
          </a:stretch>
        </p:blipFill>
        <p:spPr>
          <a:xfrm>
            <a:off x="-51848" y="-774129"/>
            <a:ext cx="12295694" cy="8603904"/>
          </a:xfrm>
          <a:prstGeom prst="rect">
            <a:avLst/>
          </a:prstGeom>
        </p:spPr>
      </p:pic>
      <p:sp>
        <p:nvSpPr>
          <p:cNvPr id="16" name="Rectangle 15">
            <a:extLst>
              <a:ext uri="{FF2B5EF4-FFF2-40B4-BE49-F238E27FC236}">
                <a16:creationId xmlns:a16="http://schemas.microsoft.com/office/drawing/2014/main" id="{6ED7000A-D182-4D27-8D40-BCF0B0B969B1}"/>
              </a:ext>
            </a:extLst>
          </p:cNvPr>
          <p:cNvSpPr/>
          <p:nvPr/>
        </p:nvSpPr>
        <p:spPr>
          <a:xfrm>
            <a:off x="-252972" y="-902770"/>
            <a:ext cx="13108793" cy="931995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7" name="Rectangle 6">
            <a:extLst>
              <a:ext uri="{FF2B5EF4-FFF2-40B4-BE49-F238E27FC236}">
                <a16:creationId xmlns:a16="http://schemas.microsoft.com/office/drawing/2014/main" id="{8620340C-BF95-4106-87B7-D8CBCBB71CD9}"/>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TextBox 7">
            <a:extLst>
              <a:ext uri="{FF2B5EF4-FFF2-40B4-BE49-F238E27FC236}">
                <a16:creationId xmlns:a16="http://schemas.microsoft.com/office/drawing/2014/main" id="{5B5F04E7-6F6B-449A-8E96-94AF5334DDA7}"/>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US Navy: Le management </a:t>
            </a:r>
            <a:r>
              <a:rPr lang="fr-FR" sz="2800" b="1" cap="all">
                <a:solidFill>
                  <a:srgbClr val="FAFCD7"/>
                </a:solidFill>
                <a:latin typeface="Alte Haas Grotesk"/>
              </a:rPr>
              <a:t>par la tendresse</a:t>
            </a:r>
            <a:endParaRPr lang="fr-FR" sz="2800" b="1" cap="all">
              <a:solidFill>
                <a:srgbClr val="F9D45F"/>
              </a:solidFill>
              <a:latin typeface="Alte Haas Grotesk"/>
            </a:endParaRPr>
          </a:p>
        </p:txBody>
      </p:sp>
    </p:spTree>
    <p:extLst>
      <p:ext uri="{BB962C8B-B14F-4D97-AF65-F5344CB8AC3E}">
        <p14:creationId xmlns:p14="http://schemas.microsoft.com/office/powerpoint/2010/main" val="32510192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2" descr="Une image contenant ciel, extérieur, nageant, sport aquatique&#10;&#10;Description générée automatiquement">
            <a:extLst>
              <a:ext uri="{FF2B5EF4-FFF2-40B4-BE49-F238E27FC236}">
                <a16:creationId xmlns:a16="http://schemas.microsoft.com/office/drawing/2014/main" id="{142102ED-9093-DAE1-FB46-1B7814CB791D}"/>
              </a:ext>
            </a:extLst>
          </p:cNvPr>
          <p:cNvPicPr>
            <a:picLocks noChangeAspect="1"/>
          </p:cNvPicPr>
          <p:nvPr/>
        </p:nvPicPr>
        <p:blipFill>
          <a:blip r:embed="rId3"/>
          <a:stretch>
            <a:fillRect/>
          </a:stretch>
        </p:blipFill>
        <p:spPr>
          <a:xfrm>
            <a:off x="-1621" y="-979937"/>
            <a:ext cx="12179029" cy="9150235"/>
          </a:xfrm>
          <a:prstGeom prst="rect">
            <a:avLst/>
          </a:prstGeom>
        </p:spPr>
      </p:pic>
      <p:sp>
        <p:nvSpPr>
          <p:cNvPr id="8" name="Rectangle 7">
            <a:extLst>
              <a:ext uri="{FF2B5EF4-FFF2-40B4-BE49-F238E27FC236}">
                <a16:creationId xmlns:a16="http://schemas.microsoft.com/office/drawing/2014/main" id="{0F40AAEF-220F-43CA-8350-8FBD2E6DFBF0}"/>
              </a:ext>
            </a:extLst>
          </p:cNvPr>
          <p:cNvSpPr/>
          <p:nvPr/>
        </p:nvSpPr>
        <p:spPr>
          <a:xfrm>
            <a:off x="-441509" y="-541410"/>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6" name="Rectangle 5">
            <a:extLst>
              <a:ext uri="{FF2B5EF4-FFF2-40B4-BE49-F238E27FC236}">
                <a16:creationId xmlns:a16="http://schemas.microsoft.com/office/drawing/2014/main" id="{C50EE300-07B2-4828-A3F5-9BE15F157DD9}"/>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D51B1FF1-5E01-430B-8880-00ACDC99CC03}"/>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Un petit risque </a:t>
            </a:r>
            <a:r>
              <a:rPr lang="fr-FR" sz="2800" b="1" cap="all">
                <a:solidFill>
                  <a:srgbClr val="FAFCD7"/>
                </a:solidFill>
                <a:latin typeface="Alte Haas Grotesk"/>
              </a:rPr>
              <a:t>quand même…</a:t>
            </a:r>
            <a:endParaRPr lang="fr-FR" sz="2800" b="1" cap="all">
              <a:solidFill>
                <a:srgbClr val="F9D45F"/>
              </a:solidFill>
              <a:latin typeface="Alte Haas Grotesk"/>
            </a:endParaRPr>
          </a:p>
        </p:txBody>
      </p:sp>
    </p:spTree>
    <p:extLst>
      <p:ext uri="{BB962C8B-B14F-4D97-AF65-F5344CB8AC3E}">
        <p14:creationId xmlns:p14="http://schemas.microsoft.com/office/powerpoint/2010/main" val="16916345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picture containing sky, outdoor, water, ship&#10;&#10;Description automatically generated">
            <a:extLst>
              <a:ext uri="{FF2B5EF4-FFF2-40B4-BE49-F238E27FC236}">
                <a16:creationId xmlns:a16="http://schemas.microsoft.com/office/drawing/2014/main" id="{E5DA04B3-85DF-45A1-AFC5-09A285B89B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126540"/>
            <a:ext cx="12191999" cy="8125216"/>
          </a:xfrm>
          <a:prstGeom prst="rect">
            <a:avLst/>
          </a:prstGeom>
        </p:spPr>
      </p:pic>
      <p:sp>
        <p:nvSpPr>
          <p:cNvPr id="8" name="Rectangle 7">
            <a:extLst>
              <a:ext uri="{FF2B5EF4-FFF2-40B4-BE49-F238E27FC236}">
                <a16:creationId xmlns:a16="http://schemas.microsoft.com/office/drawing/2014/main" id="{0F40AAEF-220F-43CA-8350-8FBD2E6DFBF0}"/>
              </a:ext>
            </a:extLst>
          </p:cNvPr>
          <p:cNvSpPr/>
          <p:nvPr/>
        </p:nvSpPr>
        <p:spPr>
          <a:xfrm>
            <a:off x="-441509" y="-541410"/>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6" name="Rectangle 5">
            <a:extLst>
              <a:ext uri="{FF2B5EF4-FFF2-40B4-BE49-F238E27FC236}">
                <a16:creationId xmlns:a16="http://schemas.microsoft.com/office/drawing/2014/main" id="{C50EE300-07B2-4828-A3F5-9BE15F157DD9}"/>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D51B1FF1-5E01-430B-8880-00ACDC99CC03}"/>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Halte au </a:t>
            </a:r>
            <a:r>
              <a:rPr lang="fr-FR" sz="2800" b="1" cap="all">
                <a:solidFill>
                  <a:srgbClr val="FAFCD7"/>
                </a:solidFill>
                <a:latin typeface="Alte Haas Grotesk"/>
              </a:rPr>
              <a:t>leader-followers</a:t>
            </a:r>
            <a:endParaRPr lang="fr-FR" sz="2800" b="1" cap="all">
              <a:solidFill>
                <a:srgbClr val="F9D45F"/>
              </a:solidFill>
              <a:latin typeface="Alte Haas Grotesk"/>
            </a:endParaRPr>
          </a:p>
        </p:txBody>
      </p:sp>
    </p:spTree>
    <p:extLst>
      <p:ext uri="{BB962C8B-B14F-4D97-AF65-F5344CB8AC3E}">
        <p14:creationId xmlns:p14="http://schemas.microsoft.com/office/powerpoint/2010/main" val="34628497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icture containing water, outdoor, sport, wave&#10;&#10;Description automatically generated">
            <a:extLst>
              <a:ext uri="{FF2B5EF4-FFF2-40B4-BE49-F238E27FC236}">
                <a16:creationId xmlns:a16="http://schemas.microsoft.com/office/drawing/2014/main" id="{072E16BB-3817-4C9A-87AC-36C84D1652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5212" y="0"/>
            <a:ext cx="20931228" cy="6879786"/>
          </a:xfrm>
          <a:prstGeom prst="rect">
            <a:avLst/>
          </a:prstGeom>
        </p:spPr>
      </p:pic>
      <p:sp>
        <p:nvSpPr>
          <p:cNvPr id="16" name="Rectangle 15">
            <a:extLst>
              <a:ext uri="{FF2B5EF4-FFF2-40B4-BE49-F238E27FC236}">
                <a16:creationId xmlns:a16="http://schemas.microsoft.com/office/drawing/2014/main" id="{6ED7000A-D182-4D27-8D40-BCF0B0B969B1}"/>
              </a:ext>
            </a:extLst>
          </p:cNvPr>
          <p:cNvSpPr/>
          <p:nvPr/>
        </p:nvSpPr>
        <p:spPr>
          <a:xfrm>
            <a:off x="-441509" y="-541410"/>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6" name="Rectangle 5">
            <a:extLst>
              <a:ext uri="{FF2B5EF4-FFF2-40B4-BE49-F238E27FC236}">
                <a16:creationId xmlns:a16="http://schemas.microsoft.com/office/drawing/2014/main" id="{B5D7BF20-BB08-49E0-A665-604148E87933}"/>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F2965941-6E4D-429A-BA52-BBACC22DD82F}"/>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Les leçons de </a:t>
            </a:r>
            <a:r>
              <a:rPr lang="fr-FR" sz="2800" b="1" cap="all">
                <a:solidFill>
                  <a:srgbClr val="FAFCD7"/>
                </a:solidFill>
                <a:latin typeface="Alte Haas Grotesk"/>
              </a:rPr>
              <a:t>David</a:t>
            </a:r>
            <a:endParaRPr lang="fr-FR" sz="2800" b="1" cap="all">
              <a:solidFill>
                <a:srgbClr val="F9D45F"/>
              </a:solidFill>
              <a:latin typeface="Alte Haas Grotesk"/>
            </a:endParaRPr>
          </a:p>
        </p:txBody>
      </p:sp>
    </p:spTree>
    <p:extLst>
      <p:ext uri="{BB962C8B-B14F-4D97-AF65-F5344CB8AC3E}">
        <p14:creationId xmlns:p14="http://schemas.microsoft.com/office/powerpoint/2010/main" val="24750995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indoor, dark&#10;&#10;Description automatically generated">
            <a:extLst>
              <a:ext uri="{FF2B5EF4-FFF2-40B4-BE49-F238E27FC236}">
                <a16:creationId xmlns:a16="http://schemas.microsoft.com/office/drawing/2014/main" id="{DDC108A2-357A-4714-8919-907C766158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15" y="-58956"/>
            <a:ext cx="12211946" cy="7327168"/>
          </a:xfrm>
          <a:prstGeom prst="rect">
            <a:avLst/>
          </a:prstGeom>
        </p:spPr>
      </p:pic>
      <p:sp>
        <p:nvSpPr>
          <p:cNvPr id="16" name="Rectangle 15">
            <a:extLst>
              <a:ext uri="{FF2B5EF4-FFF2-40B4-BE49-F238E27FC236}">
                <a16:creationId xmlns:a16="http://schemas.microsoft.com/office/drawing/2014/main" id="{6ED7000A-D182-4D27-8D40-BCF0B0B969B1}"/>
              </a:ext>
            </a:extLst>
          </p:cNvPr>
          <p:cNvSpPr/>
          <p:nvPr/>
        </p:nvSpPr>
        <p:spPr>
          <a:xfrm>
            <a:off x="-441509" y="-541410"/>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6" name="Rectangle 5">
            <a:extLst>
              <a:ext uri="{FF2B5EF4-FFF2-40B4-BE49-F238E27FC236}">
                <a16:creationId xmlns:a16="http://schemas.microsoft.com/office/drawing/2014/main" id="{B5D7BF20-BB08-49E0-A665-604148E87933}"/>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F2965941-6E4D-429A-BA52-BBACC22DD82F}"/>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err="1">
                <a:solidFill>
                  <a:srgbClr val="F9D45F"/>
                </a:solidFill>
                <a:latin typeface="Alte Haas Grotesk"/>
              </a:rPr>
              <a:t>Give</a:t>
            </a:r>
            <a:r>
              <a:rPr lang="fr-FR" sz="2800" b="1" cap="all">
                <a:solidFill>
                  <a:srgbClr val="F9D45F"/>
                </a:solidFill>
                <a:latin typeface="Alte Haas Grotesk"/>
              </a:rPr>
              <a:t> </a:t>
            </a:r>
            <a:r>
              <a:rPr lang="en-US" sz="2800" b="1" cap="all" err="1">
                <a:solidFill>
                  <a:srgbClr val="F9D45F"/>
                </a:solidFill>
                <a:latin typeface="Alte Haas Grotesk"/>
              </a:rPr>
              <a:t>responsiblity</a:t>
            </a:r>
            <a:r>
              <a:rPr lang="fr-FR" sz="2800" b="1" cap="all">
                <a:solidFill>
                  <a:srgbClr val="F9D45F"/>
                </a:solidFill>
                <a:latin typeface="Alte Haas Grotesk"/>
              </a:rPr>
              <a:t> and </a:t>
            </a:r>
            <a:r>
              <a:rPr lang="fr-FR" sz="2800" b="1" cap="all" err="1">
                <a:solidFill>
                  <a:srgbClr val="FAFCD7"/>
                </a:solidFill>
                <a:latin typeface="Alte Haas Grotesk"/>
              </a:rPr>
              <a:t>make</a:t>
            </a:r>
            <a:r>
              <a:rPr lang="fr-FR" sz="2800" b="1" cap="all">
                <a:solidFill>
                  <a:srgbClr val="FAFCD7"/>
                </a:solidFill>
                <a:latin typeface="Alte Haas Grotesk"/>
              </a:rPr>
              <a:t> leaders</a:t>
            </a:r>
            <a:endParaRPr lang="fr-FR" sz="2800" b="1" cap="all">
              <a:solidFill>
                <a:srgbClr val="F9D45F"/>
              </a:solidFill>
              <a:latin typeface="Alte Haas Grotesk"/>
            </a:endParaRPr>
          </a:p>
        </p:txBody>
      </p:sp>
    </p:spTree>
    <p:extLst>
      <p:ext uri="{BB962C8B-B14F-4D97-AF65-F5344CB8AC3E}">
        <p14:creationId xmlns:p14="http://schemas.microsoft.com/office/powerpoint/2010/main" val="42502865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9B38AD6-71A2-47A4-BD9D-826C311BB656}"/>
              </a:ext>
            </a:extLst>
          </p:cNvPr>
          <p:cNvPicPr>
            <a:picLocks noChangeAspect="1"/>
          </p:cNvPicPr>
          <p:nvPr/>
        </p:nvPicPr>
        <p:blipFill>
          <a:blip r:embed="rId3">
            <a:extLst>
              <a:ext uri="{BEBA8EAE-BF5A-486C-A8C5-ECC9F3942E4B}">
                <a14:imgProps xmlns:a14="http://schemas.microsoft.com/office/drawing/2010/main">
                  <a14:imgLayer r:embed="rId4">
                    <a14:imgEffect>
                      <a14:saturation sat="168000"/>
                    </a14:imgEffect>
                    <a14:imgEffect>
                      <a14:brightnessContrast bright="46000"/>
                    </a14:imgEffect>
                  </a14:imgLayer>
                </a14:imgProps>
              </a:ext>
              <a:ext uri="{28A0092B-C50C-407E-A947-70E740481C1C}">
                <a14:useLocalDpi xmlns:a14="http://schemas.microsoft.com/office/drawing/2010/main" val="0"/>
              </a:ext>
            </a:extLst>
          </a:blip>
          <a:stretch>
            <a:fillRect/>
          </a:stretch>
        </p:blipFill>
        <p:spPr>
          <a:xfrm>
            <a:off x="-5392617" y="0"/>
            <a:ext cx="20093356" cy="7250180"/>
          </a:xfrm>
          <a:prstGeom prst="rect">
            <a:avLst/>
          </a:prstGeom>
        </p:spPr>
      </p:pic>
      <p:sp>
        <p:nvSpPr>
          <p:cNvPr id="16" name="Rectangle 15">
            <a:extLst>
              <a:ext uri="{FF2B5EF4-FFF2-40B4-BE49-F238E27FC236}">
                <a16:creationId xmlns:a16="http://schemas.microsoft.com/office/drawing/2014/main" id="{6ED7000A-D182-4D27-8D40-BCF0B0B969B1}"/>
              </a:ext>
            </a:extLst>
          </p:cNvPr>
          <p:cNvSpPr/>
          <p:nvPr/>
        </p:nvSpPr>
        <p:spPr>
          <a:xfrm>
            <a:off x="-441509" y="-541410"/>
            <a:ext cx="13077371" cy="8141600"/>
          </a:xfrm>
          <a:prstGeom prst="rect">
            <a:avLst/>
          </a:prstGeom>
          <a:solidFill>
            <a:schemeClr val="tx1">
              <a:alpha val="3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6" name="Rectangle 5">
            <a:extLst>
              <a:ext uri="{FF2B5EF4-FFF2-40B4-BE49-F238E27FC236}">
                <a16:creationId xmlns:a16="http://schemas.microsoft.com/office/drawing/2014/main" id="{B5D7BF20-BB08-49E0-A665-604148E87933}"/>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F2965941-6E4D-429A-BA52-BBACC22DD82F}"/>
              </a:ext>
            </a:extLst>
          </p:cNvPr>
          <p:cNvSpPr txBox="1"/>
          <p:nvPr/>
        </p:nvSpPr>
        <p:spPr>
          <a:xfrm>
            <a:off x="498796" y="5009921"/>
            <a:ext cx="7261881" cy="954107"/>
          </a:xfrm>
          <a:prstGeom prst="rect">
            <a:avLst/>
          </a:prstGeom>
          <a:noFill/>
        </p:spPr>
        <p:txBody>
          <a:bodyPr wrap="square" lIns="91440" tIns="45720" rIns="91440" bIns="45720" rtlCol="0" anchor="ctr">
            <a:spAutoFit/>
          </a:bodyPr>
          <a:lstStyle/>
          <a:p>
            <a:r>
              <a:rPr lang="en-US" sz="2800" b="1" cap="all">
                <a:solidFill>
                  <a:srgbClr val="F9D45F"/>
                </a:solidFill>
                <a:latin typeface="Alte Haas Grotesk"/>
              </a:rPr>
              <a:t>Fight your instinct </a:t>
            </a:r>
            <a:r>
              <a:rPr lang="en-US" sz="2800" b="1" cap="all">
                <a:solidFill>
                  <a:srgbClr val="FAFCD7"/>
                </a:solidFill>
                <a:latin typeface="Alte Haas Grotesk"/>
              </a:rPr>
              <a:t>to always want to take control</a:t>
            </a:r>
            <a:endParaRPr lang="fr-FR" sz="2800" b="1" cap="all">
              <a:solidFill>
                <a:srgbClr val="F9D45F"/>
              </a:solidFill>
              <a:latin typeface="Alte Haas Grotesk"/>
            </a:endParaRPr>
          </a:p>
        </p:txBody>
      </p:sp>
    </p:spTree>
    <p:extLst>
      <p:ext uri="{BB962C8B-B14F-4D97-AF65-F5344CB8AC3E}">
        <p14:creationId xmlns:p14="http://schemas.microsoft.com/office/powerpoint/2010/main" val="16022421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3" descr="Une image contenant personne&#10;&#10;Description générée automatiquement">
            <a:extLst>
              <a:ext uri="{FF2B5EF4-FFF2-40B4-BE49-F238E27FC236}">
                <a16:creationId xmlns:a16="http://schemas.microsoft.com/office/drawing/2014/main" id="{05F90B8C-1777-1268-40D5-CF3DD0B41A37}"/>
              </a:ext>
            </a:extLst>
          </p:cNvPr>
          <p:cNvPicPr>
            <a:picLocks noChangeAspect="1"/>
          </p:cNvPicPr>
          <p:nvPr/>
        </p:nvPicPr>
        <p:blipFill>
          <a:blip r:embed="rId3"/>
          <a:stretch>
            <a:fillRect/>
          </a:stretch>
        </p:blipFill>
        <p:spPr>
          <a:xfrm>
            <a:off x="1120" y="-567670"/>
            <a:ext cx="12189759" cy="8139016"/>
          </a:xfrm>
          <a:prstGeom prst="rect">
            <a:avLst/>
          </a:prstGeom>
        </p:spPr>
      </p:pic>
      <p:sp>
        <p:nvSpPr>
          <p:cNvPr id="16" name="Rectangle 15">
            <a:extLst>
              <a:ext uri="{FF2B5EF4-FFF2-40B4-BE49-F238E27FC236}">
                <a16:creationId xmlns:a16="http://schemas.microsoft.com/office/drawing/2014/main" id="{6ED7000A-D182-4D27-8D40-BCF0B0B969B1}"/>
              </a:ext>
            </a:extLst>
          </p:cNvPr>
          <p:cNvSpPr/>
          <p:nvPr/>
        </p:nvSpPr>
        <p:spPr>
          <a:xfrm>
            <a:off x="-475127" y="-507793"/>
            <a:ext cx="13077371" cy="8141600"/>
          </a:xfrm>
          <a:prstGeom prst="rect">
            <a:avLst/>
          </a:prstGeom>
          <a:solidFill>
            <a:schemeClr val="tx1">
              <a:alpha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6" name="Rectangle 5">
            <a:extLst>
              <a:ext uri="{FF2B5EF4-FFF2-40B4-BE49-F238E27FC236}">
                <a16:creationId xmlns:a16="http://schemas.microsoft.com/office/drawing/2014/main" id="{B5D7BF20-BB08-49E0-A665-604148E87933}"/>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F2965941-6E4D-429A-BA52-BBACC22DD82F}"/>
              </a:ext>
            </a:extLst>
          </p:cNvPr>
          <p:cNvSpPr txBox="1"/>
          <p:nvPr/>
        </p:nvSpPr>
        <p:spPr>
          <a:xfrm>
            <a:off x="498796" y="5009921"/>
            <a:ext cx="9386884" cy="954107"/>
          </a:xfrm>
          <a:prstGeom prst="rect">
            <a:avLst/>
          </a:prstGeom>
          <a:noFill/>
        </p:spPr>
        <p:txBody>
          <a:bodyPr wrap="square" lIns="91440" tIns="45720" rIns="91440" bIns="45720" rtlCol="0" anchor="ctr">
            <a:spAutoFit/>
          </a:bodyPr>
          <a:lstStyle/>
          <a:p>
            <a:r>
              <a:rPr lang="en-US" sz="2800" b="1" cap="all">
                <a:solidFill>
                  <a:srgbClr val="F9D45F"/>
                </a:solidFill>
                <a:latin typeface="Alte Haas Grotesk"/>
              </a:rPr>
              <a:t>Whoever has the information </a:t>
            </a:r>
            <a:r>
              <a:rPr lang="en-US" sz="2800" b="1" cap="all">
                <a:solidFill>
                  <a:srgbClr val="FAFCD7"/>
                </a:solidFill>
                <a:latin typeface="Alte Haas Grotesk"/>
              </a:rPr>
              <a:t>has </a:t>
            </a:r>
          </a:p>
          <a:p>
            <a:r>
              <a:rPr lang="en-US" sz="2800" b="1" cap="all">
                <a:solidFill>
                  <a:srgbClr val="FAFCD7"/>
                </a:solidFill>
                <a:latin typeface="Alte Haas Grotesk"/>
              </a:rPr>
              <a:t>the authority to make decisions</a:t>
            </a:r>
            <a:endParaRPr lang="fr-FR" sz="2800" b="1" cap="all">
              <a:solidFill>
                <a:srgbClr val="F9D45F"/>
              </a:solidFill>
              <a:latin typeface="Alte Haas Grotesk"/>
            </a:endParaRPr>
          </a:p>
        </p:txBody>
      </p:sp>
    </p:spTree>
    <p:extLst>
      <p:ext uri="{BB962C8B-B14F-4D97-AF65-F5344CB8AC3E}">
        <p14:creationId xmlns:p14="http://schemas.microsoft.com/office/powerpoint/2010/main" val="11539179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3" descr="Une image contenant ciel, extérieur, eau, transport&#10;&#10;Description générée automatiquement">
            <a:extLst>
              <a:ext uri="{FF2B5EF4-FFF2-40B4-BE49-F238E27FC236}">
                <a16:creationId xmlns:a16="http://schemas.microsoft.com/office/drawing/2014/main" id="{3C47ADCD-5AFE-3C51-0587-5EED2D76601B}"/>
              </a:ext>
            </a:extLst>
          </p:cNvPr>
          <p:cNvPicPr>
            <a:picLocks noChangeAspect="1"/>
          </p:cNvPicPr>
          <p:nvPr/>
        </p:nvPicPr>
        <p:blipFill>
          <a:blip r:embed="rId3"/>
          <a:stretch>
            <a:fillRect/>
          </a:stretch>
        </p:blipFill>
        <p:spPr>
          <a:xfrm>
            <a:off x="1121" y="-1257964"/>
            <a:ext cx="12189758" cy="8146884"/>
          </a:xfrm>
          <a:prstGeom prst="rect">
            <a:avLst/>
          </a:prstGeom>
        </p:spPr>
      </p:pic>
      <p:sp>
        <p:nvSpPr>
          <p:cNvPr id="8" name="Rectangle 7">
            <a:extLst>
              <a:ext uri="{FF2B5EF4-FFF2-40B4-BE49-F238E27FC236}">
                <a16:creationId xmlns:a16="http://schemas.microsoft.com/office/drawing/2014/main" id="{A79AF723-30AB-4EB0-90F1-C8ED9C8FC40B}"/>
              </a:ext>
            </a:extLst>
          </p:cNvPr>
          <p:cNvSpPr/>
          <p:nvPr/>
        </p:nvSpPr>
        <p:spPr>
          <a:xfrm>
            <a:off x="-475127" y="-507793"/>
            <a:ext cx="13077371" cy="8141600"/>
          </a:xfrm>
          <a:prstGeom prst="rect">
            <a:avLst/>
          </a:prstGeom>
          <a:solidFill>
            <a:schemeClr val="tx1">
              <a:alpha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6" name="Rectangle 5">
            <a:extLst>
              <a:ext uri="{FF2B5EF4-FFF2-40B4-BE49-F238E27FC236}">
                <a16:creationId xmlns:a16="http://schemas.microsoft.com/office/drawing/2014/main" id="{B5D7BF20-BB08-49E0-A665-604148E87933}"/>
              </a:ext>
            </a:extLst>
          </p:cNvPr>
          <p:cNvSpPr/>
          <p:nvPr/>
        </p:nvSpPr>
        <p:spPr>
          <a:xfrm>
            <a:off x="0" y="4829784"/>
            <a:ext cx="12192000" cy="1276281"/>
          </a:xfrm>
          <a:prstGeom prst="rect">
            <a:avLst/>
          </a:prstGeom>
          <a:solidFill>
            <a:schemeClr val="tx1">
              <a:alpha val="5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F2965941-6E4D-429A-BA52-BBACC22DD82F}"/>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en-US" sz="2800" b="1" cap="all">
                <a:solidFill>
                  <a:srgbClr val="F9D45F"/>
                </a:solidFill>
                <a:latin typeface="Alte Haas Grotesk"/>
              </a:rPr>
              <a:t>Give goals </a:t>
            </a:r>
            <a:r>
              <a:rPr lang="en-US" sz="2800" b="1" cap="all">
                <a:solidFill>
                  <a:srgbClr val="FAFCD7"/>
                </a:solidFill>
                <a:latin typeface="Alte Haas Grotesk"/>
              </a:rPr>
              <a:t>not procedures</a:t>
            </a:r>
            <a:endParaRPr lang="en-US" sz="2800" b="1" cap="all">
              <a:solidFill>
                <a:srgbClr val="F9D45F"/>
              </a:solidFill>
              <a:latin typeface="Alte Haas Grotesk"/>
            </a:endParaRPr>
          </a:p>
        </p:txBody>
      </p:sp>
    </p:spTree>
    <p:extLst>
      <p:ext uri="{BB962C8B-B14F-4D97-AF65-F5344CB8AC3E}">
        <p14:creationId xmlns:p14="http://schemas.microsoft.com/office/powerpoint/2010/main" val="27010616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ubmarine in the water&#10;&#10;Description automatically generated with medium confidence">
            <a:extLst>
              <a:ext uri="{FF2B5EF4-FFF2-40B4-BE49-F238E27FC236}">
                <a16:creationId xmlns:a16="http://schemas.microsoft.com/office/drawing/2014/main" id="{ADFBEFC4-0735-401F-8351-A216BA80E8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8608" y="-1397457"/>
            <a:ext cx="13072595" cy="8715063"/>
          </a:xfrm>
          <a:prstGeom prst="rect">
            <a:avLst/>
          </a:prstGeom>
        </p:spPr>
      </p:pic>
      <p:sp>
        <p:nvSpPr>
          <p:cNvPr id="16" name="Rectangle 15">
            <a:extLst>
              <a:ext uri="{FF2B5EF4-FFF2-40B4-BE49-F238E27FC236}">
                <a16:creationId xmlns:a16="http://schemas.microsoft.com/office/drawing/2014/main" id="{6ED7000A-D182-4D27-8D40-BCF0B0B969B1}"/>
              </a:ext>
            </a:extLst>
          </p:cNvPr>
          <p:cNvSpPr/>
          <p:nvPr/>
        </p:nvSpPr>
        <p:spPr>
          <a:xfrm>
            <a:off x="-441509" y="-541410"/>
            <a:ext cx="13077371" cy="8141600"/>
          </a:xfrm>
          <a:prstGeom prst="rect">
            <a:avLst/>
          </a:prstGeom>
          <a:solidFill>
            <a:schemeClr val="tx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6" name="Rectangle 5">
            <a:extLst>
              <a:ext uri="{FF2B5EF4-FFF2-40B4-BE49-F238E27FC236}">
                <a16:creationId xmlns:a16="http://schemas.microsoft.com/office/drawing/2014/main" id="{B5D7BF20-BB08-49E0-A665-604148E87933}"/>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F2965941-6E4D-429A-BA52-BBACC22DD82F}"/>
              </a:ext>
            </a:extLst>
          </p:cNvPr>
          <p:cNvSpPr txBox="1"/>
          <p:nvPr/>
        </p:nvSpPr>
        <p:spPr>
          <a:xfrm>
            <a:off x="498796" y="5225363"/>
            <a:ext cx="10839764" cy="523220"/>
          </a:xfrm>
          <a:prstGeom prst="rect">
            <a:avLst/>
          </a:prstGeom>
          <a:noFill/>
        </p:spPr>
        <p:txBody>
          <a:bodyPr wrap="square" lIns="91440" tIns="45720" rIns="91440" bIns="45720" rtlCol="0" anchor="ctr">
            <a:spAutoFit/>
          </a:bodyPr>
          <a:lstStyle/>
          <a:p>
            <a:r>
              <a:rPr lang="en-US" sz="2800" b="1" cap="all">
                <a:solidFill>
                  <a:srgbClr val="F9D45F"/>
                </a:solidFill>
                <a:latin typeface="Alte Haas Grotesk"/>
              </a:rPr>
              <a:t>Default is </a:t>
            </a:r>
            <a:r>
              <a:rPr lang="en-US" sz="2800" b="1" cap="all">
                <a:solidFill>
                  <a:srgbClr val="FAFCD7"/>
                </a:solidFill>
                <a:latin typeface="Alte Haas Grotesk"/>
              </a:rPr>
              <a:t>yes</a:t>
            </a:r>
            <a:endParaRPr lang="en-US" sz="2800" b="1" cap="all">
              <a:solidFill>
                <a:srgbClr val="F9D45F"/>
              </a:solidFill>
              <a:latin typeface="Alte Haas Grotesk"/>
            </a:endParaRPr>
          </a:p>
        </p:txBody>
      </p:sp>
    </p:spTree>
    <p:extLst>
      <p:ext uri="{BB962C8B-B14F-4D97-AF65-F5344CB8AC3E}">
        <p14:creationId xmlns:p14="http://schemas.microsoft.com/office/powerpoint/2010/main" val="17435409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sky, outdoor, water&#10;&#10;Description automatically generated">
            <a:extLst>
              <a:ext uri="{FF2B5EF4-FFF2-40B4-BE49-F238E27FC236}">
                <a16:creationId xmlns:a16="http://schemas.microsoft.com/office/drawing/2014/main" id="{95EB9E2D-BC01-4B69-AC38-80A0D95E4D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0424"/>
            <a:ext cx="12476570" cy="7660614"/>
          </a:xfrm>
          <a:prstGeom prst="rect">
            <a:avLst/>
          </a:prstGeom>
        </p:spPr>
      </p:pic>
      <p:sp>
        <p:nvSpPr>
          <p:cNvPr id="16" name="Rectangle 15">
            <a:extLst>
              <a:ext uri="{FF2B5EF4-FFF2-40B4-BE49-F238E27FC236}">
                <a16:creationId xmlns:a16="http://schemas.microsoft.com/office/drawing/2014/main" id="{6ED7000A-D182-4D27-8D40-BCF0B0B969B1}"/>
              </a:ext>
            </a:extLst>
          </p:cNvPr>
          <p:cNvSpPr/>
          <p:nvPr/>
        </p:nvSpPr>
        <p:spPr>
          <a:xfrm>
            <a:off x="-441509" y="-541410"/>
            <a:ext cx="13077371" cy="8141600"/>
          </a:xfrm>
          <a:prstGeom prst="rect">
            <a:avLst/>
          </a:prstGeom>
          <a:solidFill>
            <a:schemeClr val="tx1">
              <a:alpha val="2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6" name="Rectangle 5">
            <a:extLst>
              <a:ext uri="{FF2B5EF4-FFF2-40B4-BE49-F238E27FC236}">
                <a16:creationId xmlns:a16="http://schemas.microsoft.com/office/drawing/2014/main" id="{B5D7BF20-BB08-49E0-A665-604148E87933}"/>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F2965941-6E4D-429A-BA52-BBACC22DD82F}"/>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en-US" sz="2800" b="1" cap="all">
                <a:solidFill>
                  <a:srgbClr val="F9D45F"/>
                </a:solidFill>
                <a:latin typeface="Alte Haas Grotesk"/>
              </a:rPr>
              <a:t>Create the </a:t>
            </a:r>
            <a:r>
              <a:rPr lang="en-US" sz="2800" b="1" cap="all">
                <a:solidFill>
                  <a:srgbClr val="FAFCD7"/>
                </a:solidFill>
                <a:latin typeface="Alte Haas Grotesk"/>
              </a:rPr>
              <a:t>space for thinking</a:t>
            </a:r>
            <a:endParaRPr lang="fr-FR" sz="2800" b="1" cap="all">
              <a:solidFill>
                <a:srgbClr val="F9D45F"/>
              </a:solidFill>
              <a:latin typeface="Alte Haas Grotesk"/>
            </a:endParaRPr>
          </a:p>
        </p:txBody>
      </p:sp>
    </p:spTree>
    <p:extLst>
      <p:ext uri="{BB962C8B-B14F-4D97-AF65-F5344CB8AC3E}">
        <p14:creationId xmlns:p14="http://schemas.microsoft.com/office/powerpoint/2010/main" val="12071002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3">
            <a:extLst>
              <a:ext uri="{FF2B5EF4-FFF2-40B4-BE49-F238E27FC236}">
                <a16:creationId xmlns:a16="http://schemas.microsoft.com/office/drawing/2014/main" id="{98C0B7D3-6F7E-4EFC-8F76-CBC67931DF3F}"/>
              </a:ext>
            </a:extLst>
          </p:cNvPr>
          <p:cNvPicPr>
            <a:picLocks noChangeAspect="1"/>
          </p:cNvPicPr>
          <p:nvPr/>
        </p:nvPicPr>
        <p:blipFill>
          <a:blip r:embed="rId3"/>
          <a:stretch>
            <a:fillRect/>
          </a:stretch>
        </p:blipFill>
        <p:spPr>
          <a:xfrm>
            <a:off x="3718" y="-232"/>
            <a:ext cx="12184564" cy="6858464"/>
          </a:xfrm>
          <a:prstGeom prst="rect">
            <a:avLst/>
          </a:prstGeom>
        </p:spPr>
      </p:pic>
      <p:sp>
        <p:nvSpPr>
          <p:cNvPr id="8" name="Rectangle 7">
            <a:extLst>
              <a:ext uri="{FF2B5EF4-FFF2-40B4-BE49-F238E27FC236}">
                <a16:creationId xmlns:a16="http://schemas.microsoft.com/office/drawing/2014/main" id="{44BD8A44-9CF9-4C24-BD06-36A1114B4F43}"/>
              </a:ext>
            </a:extLst>
          </p:cNvPr>
          <p:cNvSpPr/>
          <p:nvPr/>
        </p:nvSpPr>
        <p:spPr>
          <a:xfrm>
            <a:off x="-130630" y="-116114"/>
            <a:ext cx="12341277" cy="7242628"/>
          </a:xfrm>
          <a:prstGeom prst="rect">
            <a:avLst/>
          </a:prstGeom>
          <a:solidFill>
            <a:schemeClr val="tx1">
              <a:alpha val="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10" name="Rectangle 9">
            <a:extLst>
              <a:ext uri="{FF2B5EF4-FFF2-40B4-BE49-F238E27FC236}">
                <a16:creationId xmlns:a16="http://schemas.microsoft.com/office/drawing/2014/main" id="{0855AE35-EF9A-4B37-9AD9-B6A0FE22C24B}"/>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611DAD04-CA01-46ED-9FCB-CA0D167FD491}"/>
              </a:ext>
            </a:extLst>
          </p:cNvPr>
          <p:cNvSpPr txBox="1"/>
          <p:nvPr/>
        </p:nvSpPr>
        <p:spPr>
          <a:xfrm>
            <a:off x="498796" y="5225364"/>
            <a:ext cx="7635553"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Pourquoi </a:t>
            </a:r>
            <a:r>
              <a:rPr lang="fr-FR" sz="2800" b="1" cap="all">
                <a:solidFill>
                  <a:srgbClr val="FAFCD7"/>
                </a:solidFill>
                <a:latin typeface="Alte Haas Grotesk"/>
              </a:rPr>
              <a:t>Start-up ?</a:t>
            </a:r>
          </a:p>
        </p:txBody>
      </p:sp>
    </p:spTree>
    <p:extLst>
      <p:ext uri="{BB962C8B-B14F-4D97-AF65-F5344CB8AC3E}">
        <p14:creationId xmlns:p14="http://schemas.microsoft.com/office/powerpoint/2010/main" val="36823086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ubmarine in the water&#10;&#10;Description automatically generated with medium confidence">
            <a:extLst>
              <a:ext uri="{FF2B5EF4-FFF2-40B4-BE49-F238E27FC236}">
                <a16:creationId xmlns:a16="http://schemas.microsoft.com/office/drawing/2014/main" id="{AAEF2ADB-9EB3-43C9-9922-00705F8E17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509" y="-1559169"/>
            <a:ext cx="13481538" cy="10785230"/>
          </a:xfrm>
          <a:prstGeom prst="rect">
            <a:avLst/>
          </a:prstGeom>
        </p:spPr>
      </p:pic>
      <p:sp>
        <p:nvSpPr>
          <p:cNvPr id="16" name="Rectangle 15">
            <a:extLst>
              <a:ext uri="{FF2B5EF4-FFF2-40B4-BE49-F238E27FC236}">
                <a16:creationId xmlns:a16="http://schemas.microsoft.com/office/drawing/2014/main" id="{6ED7000A-D182-4D27-8D40-BCF0B0B969B1}"/>
              </a:ext>
            </a:extLst>
          </p:cNvPr>
          <p:cNvSpPr/>
          <p:nvPr/>
        </p:nvSpPr>
        <p:spPr>
          <a:xfrm>
            <a:off x="-441509" y="-541410"/>
            <a:ext cx="13077371" cy="8141600"/>
          </a:xfrm>
          <a:prstGeom prst="rect">
            <a:avLst/>
          </a:prstGeom>
          <a:solidFill>
            <a:schemeClr val="tx1">
              <a:alpha val="3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6" name="Rectangle 5">
            <a:extLst>
              <a:ext uri="{FF2B5EF4-FFF2-40B4-BE49-F238E27FC236}">
                <a16:creationId xmlns:a16="http://schemas.microsoft.com/office/drawing/2014/main" id="{B5D7BF20-BB08-49E0-A665-604148E87933}"/>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F2965941-6E4D-429A-BA52-BBACC22DD82F}"/>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en-US" sz="2800" b="1" cap="all">
                <a:solidFill>
                  <a:srgbClr val="F9D45F"/>
                </a:solidFill>
                <a:latin typeface="Alte Haas Grotesk"/>
              </a:rPr>
              <a:t>it get worse </a:t>
            </a:r>
            <a:r>
              <a:rPr lang="en-US" sz="2800" b="1" cap="all">
                <a:solidFill>
                  <a:srgbClr val="FAFCD7"/>
                </a:solidFill>
                <a:latin typeface="Alte Haas Grotesk"/>
              </a:rPr>
              <a:t>before it gets better</a:t>
            </a:r>
            <a:endParaRPr lang="fr-FR" sz="2800" b="1" cap="all">
              <a:solidFill>
                <a:srgbClr val="F9D45F"/>
              </a:solidFill>
              <a:latin typeface="Alte Haas Grotesk"/>
            </a:endParaRPr>
          </a:p>
        </p:txBody>
      </p:sp>
    </p:spTree>
    <p:extLst>
      <p:ext uri="{BB962C8B-B14F-4D97-AF65-F5344CB8AC3E}">
        <p14:creationId xmlns:p14="http://schemas.microsoft.com/office/powerpoint/2010/main" val="4424263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water, outdoor, boat, ship&#10;&#10;Description automatically generated">
            <a:extLst>
              <a:ext uri="{FF2B5EF4-FFF2-40B4-BE49-F238E27FC236}">
                <a16:creationId xmlns:a16="http://schemas.microsoft.com/office/drawing/2014/main" id="{B2DA4D3C-811D-4F98-AC45-562070FE8E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0722" y="-3655039"/>
            <a:ext cx="13776291" cy="13561037"/>
          </a:xfrm>
          <a:prstGeom prst="rect">
            <a:avLst/>
          </a:prstGeom>
        </p:spPr>
      </p:pic>
      <p:sp>
        <p:nvSpPr>
          <p:cNvPr id="16" name="Rectangle 15">
            <a:extLst>
              <a:ext uri="{FF2B5EF4-FFF2-40B4-BE49-F238E27FC236}">
                <a16:creationId xmlns:a16="http://schemas.microsoft.com/office/drawing/2014/main" id="{6ED7000A-D182-4D27-8D40-BCF0B0B969B1}"/>
              </a:ext>
            </a:extLst>
          </p:cNvPr>
          <p:cNvSpPr/>
          <p:nvPr/>
        </p:nvSpPr>
        <p:spPr>
          <a:xfrm>
            <a:off x="-441509" y="-541410"/>
            <a:ext cx="13077371" cy="8141600"/>
          </a:xfrm>
          <a:prstGeom prst="rect">
            <a:avLst/>
          </a:prstGeom>
          <a:solidFill>
            <a:schemeClr val="tx1">
              <a:alpha val="3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6" name="Rectangle 5">
            <a:extLst>
              <a:ext uri="{FF2B5EF4-FFF2-40B4-BE49-F238E27FC236}">
                <a16:creationId xmlns:a16="http://schemas.microsoft.com/office/drawing/2014/main" id="{B5D7BF20-BB08-49E0-A665-604148E87933}"/>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F2965941-6E4D-429A-BA52-BBACC22DD82F}"/>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Nothing </a:t>
            </a:r>
            <a:r>
              <a:rPr lang="fr-FR" sz="2800" b="1" cap="all" err="1">
                <a:solidFill>
                  <a:srgbClr val="F9D45F"/>
                </a:solidFill>
                <a:latin typeface="Alte Haas Grotesk"/>
              </a:rPr>
              <a:t>is</a:t>
            </a:r>
            <a:r>
              <a:rPr lang="fr-FR" sz="2800" b="1" cap="all">
                <a:solidFill>
                  <a:srgbClr val="F9D45F"/>
                </a:solidFill>
                <a:latin typeface="Alte Haas Grotesk"/>
              </a:rPr>
              <a:t> </a:t>
            </a:r>
            <a:r>
              <a:rPr lang="fr-FR" sz="2800" b="1" cap="all" err="1">
                <a:solidFill>
                  <a:srgbClr val="FAFCD7"/>
                </a:solidFill>
                <a:latin typeface="Alte Haas Grotesk"/>
              </a:rPr>
              <a:t>difficult</a:t>
            </a:r>
            <a:endParaRPr lang="fr-FR" sz="2800" b="1" cap="all">
              <a:solidFill>
                <a:srgbClr val="F9D45F"/>
              </a:solidFill>
              <a:latin typeface="Alte Haas Grotesk"/>
            </a:endParaRPr>
          </a:p>
        </p:txBody>
      </p:sp>
    </p:spTree>
    <p:extLst>
      <p:ext uri="{BB962C8B-B14F-4D97-AF65-F5344CB8AC3E}">
        <p14:creationId xmlns:p14="http://schemas.microsoft.com/office/powerpoint/2010/main" val="18669596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picture containing indoor, dark&#10;&#10;Description automatically generated">
            <a:extLst>
              <a:ext uri="{FF2B5EF4-FFF2-40B4-BE49-F238E27FC236}">
                <a16:creationId xmlns:a16="http://schemas.microsoft.com/office/drawing/2014/main" id="{18A02167-94C7-4DCB-B16B-648CFFF4B3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15" y="-58956"/>
            <a:ext cx="12211946" cy="7327168"/>
          </a:xfrm>
          <a:prstGeom prst="rect">
            <a:avLst/>
          </a:prstGeom>
        </p:spPr>
      </p:pic>
      <p:pic>
        <p:nvPicPr>
          <p:cNvPr id="16" name="Picture 15" descr="A picture containing text, clipart&#10;&#10;Description automatically generated">
            <a:extLst>
              <a:ext uri="{FF2B5EF4-FFF2-40B4-BE49-F238E27FC236}">
                <a16:creationId xmlns:a16="http://schemas.microsoft.com/office/drawing/2014/main" id="{9450D648-CB13-40A1-BB49-1D49A3F834EB}"/>
              </a:ext>
            </a:extLst>
          </p:cNvPr>
          <p:cNvPicPr>
            <a:picLocks noChangeAspect="1"/>
          </p:cNvPicPr>
          <p:nvPr/>
        </p:nvPicPr>
        <p:blipFill>
          <a:blip r:embed="rId4">
            <a:biLevel thresh="25000"/>
            <a:extLst>
              <a:ext uri="{28A0092B-C50C-407E-A947-70E740481C1C}">
                <a14:useLocalDpi xmlns:a14="http://schemas.microsoft.com/office/drawing/2010/main" val="0"/>
              </a:ext>
            </a:extLst>
          </a:blip>
          <a:stretch>
            <a:fillRect/>
          </a:stretch>
        </p:blipFill>
        <p:spPr>
          <a:xfrm>
            <a:off x="5790624" y="899883"/>
            <a:ext cx="2059715" cy="392812"/>
          </a:xfrm>
          <a:prstGeom prst="rect">
            <a:avLst/>
          </a:prstGeom>
        </p:spPr>
      </p:pic>
      <p:sp>
        <p:nvSpPr>
          <p:cNvPr id="17" name="Rectangle 16">
            <a:extLst>
              <a:ext uri="{FF2B5EF4-FFF2-40B4-BE49-F238E27FC236}">
                <a16:creationId xmlns:a16="http://schemas.microsoft.com/office/drawing/2014/main" id="{C37AC782-9169-4817-B5A7-D7C5BEAC3F39}"/>
              </a:ext>
            </a:extLst>
          </p:cNvPr>
          <p:cNvSpPr/>
          <p:nvPr/>
        </p:nvSpPr>
        <p:spPr>
          <a:xfrm>
            <a:off x="-420915" y="-1015086"/>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24" name="Rectangle 23">
            <a:extLst>
              <a:ext uri="{FF2B5EF4-FFF2-40B4-BE49-F238E27FC236}">
                <a16:creationId xmlns:a16="http://schemas.microsoft.com/office/drawing/2014/main" id="{E2605644-6C9A-4F38-A627-DC244868824E}"/>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TextBox 24">
            <a:extLst>
              <a:ext uri="{FF2B5EF4-FFF2-40B4-BE49-F238E27FC236}">
                <a16:creationId xmlns:a16="http://schemas.microsoft.com/office/drawing/2014/main" id="{40BD85F4-7A30-421F-BAFE-343177E60E71}"/>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en-US" sz="2800" b="1" cap="all">
                <a:solidFill>
                  <a:srgbClr val="F9D45F"/>
                </a:solidFill>
                <a:latin typeface="Alte Haas Grotesk"/>
              </a:rPr>
              <a:t>Le sous-</a:t>
            </a:r>
            <a:r>
              <a:rPr lang="en-US" sz="2800" b="1" cap="all" err="1">
                <a:solidFill>
                  <a:srgbClr val="F9D45F"/>
                </a:solidFill>
                <a:latin typeface="Alte Haas Grotesk"/>
              </a:rPr>
              <a:t>marin</a:t>
            </a:r>
            <a:r>
              <a:rPr lang="en-US" sz="2800" b="1" cap="all">
                <a:solidFill>
                  <a:srgbClr val="F9D45F"/>
                </a:solidFill>
                <a:latin typeface="Alte Haas Grotesk"/>
              </a:rPr>
              <a:t> </a:t>
            </a:r>
            <a:r>
              <a:rPr lang="en-US" sz="2800" b="1" cap="all" err="1">
                <a:solidFill>
                  <a:srgbClr val="FAFCD7"/>
                </a:solidFill>
                <a:latin typeface="Alte Haas Grotesk"/>
              </a:rPr>
              <a:t>Agicap</a:t>
            </a:r>
            <a:endParaRPr lang="fr-FR" sz="2800" b="1" cap="all">
              <a:solidFill>
                <a:srgbClr val="F9D45F"/>
              </a:solidFill>
              <a:latin typeface="Alte Haas Grotesk"/>
            </a:endParaRPr>
          </a:p>
        </p:txBody>
      </p:sp>
    </p:spTree>
    <p:extLst>
      <p:ext uri="{BB962C8B-B14F-4D97-AF65-F5344CB8AC3E}">
        <p14:creationId xmlns:p14="http://schemas.microsoft.com/office/powerpoint/2010/main" val="35655363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2" descr="Une image contenant jaune&#10;&#10;Description générée automatiquement">
            <a:extLst>
              <a:ext uri="{FF2B5EF4-FFF2-40B4-BE49-F238E27FC236}">
                <a16:creationId xmlns:a16="http://schemas.microsoft.com/office/drawing/2014/main" id="{CF980AE0-5AC2-8597-31C0-C773BAD7CD70}"/>
              </a:ext>
            </a:extLst>
          </p:cNvPr>
          <p:cNvPicPr>
            <a:picLocks noChangeAspect="1"/>
          </p:cNvPicPr>
          <p:nvPr/>
        </p:nvPicPr>
        <p:blipFill>
          <a:blip r:embed="rId3"/>
          <a:stretch>
            <a:fillRect/>
          </a:stretch>
        </p:blipFill>
        <p:spPr>
          <a:xfrm>
            <a:off x="1123" y="2242"/>
            <a:ext cx="12688417" cy="6853517"/>
          </a:xfrm>
          <a:prstGeom prst="rect">
            <a:avLst/>
          </a:prstGeom>
        </p:spPr>
      </p:pic>
      <p:sp>
        <p:nvSpPr>
          <p:cNvPr id="17" name="Rectangle 16">
            <a:extLst>
              <a:ext uri="{FF2B5EF4-FFF2-40B4-BE49-F238E27FC236}">
                <a16:creationId xmlns:a16="http://schemas.microsoft.com/office/drawing/2014/main" id="{C37AC782-9169-4817-B5A7-D7C5BEAC3F39}"/>
              </a:ext>
            </a:extLst>
          </p:cNvPr>
          <p:cNvSpPr/>
          <p:nvPr/>
        </p:nvSpPr>
        <p:spPr>
          <a:xfrm>
            <a:off x="-191194" y="-1071115"/>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24" name="Rectangle 23">
            <a:extLst>
              <a:ext uri="{FF2B5EF4-FFF2-40B4-BE49-F238E27FC236}">
                <a16:creationId xmlns:a16="http://schemas.microsoft.com/office/drawing/2014/main" id="{E2605644-6C9A-4F38-A627-DC244868824E}"/>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TextBox 24">
            <a:extLst>
              <a:ext uri="{FF2B5EF4-FFF2-40B4-BE49-F238E27FC236}">
                <a16:creationId xmlns:a16="http://schemas.microsoft.com/office/drawing/2014/main" id="{40BD85F4-7A30-421F-BAFE-343177E60E71}"/>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Des craintes </a:t>
            </a:r>
            <a:r>
              <a:rPr lang="fr-FR" sz="2800" b="1" cap="all">
                <a:solidFill>
                  <a:srgbClr val="FAFCD7"/>
                </a:solidFill>
                <a:latin typeface="Alte Haas Grotesk"/>
              </a:rPr>
              <a:t>à lever</a:t>
            </a:r>
            <a:endParaRPr lang="fr-FR" sz="2800" b="1" cap="all">
              <a:solidFill>
                <a:srgbClr val="F9D45F"/>
              </a:solidFill>
              <a:latin typeface="Alte Haas Grotesk"/>
            </a:endParaRPr>
          </a:p>
        </p:txBody>
      </p:sp>
    </p:spTree>
    <p:extLst>
      <p:ext uri="{BB962C8B-B14F-4D97-AF65-F5344CB8AC3E}">
        <p14:creationId xmlns:p14="http://schemas.microsoft.com/office/powerpoint/2010/main" val="9275005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erson in a suit and tie&#10;&#10;Description automatically generated with medium confidence">
            <a:extLst>
              <a:ext uri="{FF2B5EF4-FFF2-40B4-BE49-F238E27FC236}">
                <a16:creationId xmlns:a16="http://schemas.microsoft.com/office/drawing/2014/main" id="{1FB6019C-D5DC-4F38-831B-965C93E959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3812"/>
            <a:ext cx="12192000" cy="6810375"/>
          </a:xfrm>
          <a:prstGeom prst="rect">
            <a:avLst/>
          </a:prstGeom>
        </p:spPr>
      </p:pic>
      <p:sp>
        <p:nvSpPr>
          <p:cNvPr id="8" name="Rectangle 7">
            <a:extLst>
              <a:ext uri="{FF2B5EF4-FFF2-40B4-BE49-F238E27FC236}">
                <a16:creationId xmlns:a16="http://schemas.microsoft.com/office/drawing/2014/main" id="{44BD8A44-9CF9-4C24-BD06-36A1114B4F43}"/>
              </a:ext>
            </a:extLst>
          </p:cNvPr>
          <p:cNvSpPr/>
          <p:nvPr/>
        </p:nvSpPr>
        <p:spPr>
          <a:xfrm>
            <a:off x="-130630" y="-116114"/>
            <a:ext cx="12341277" cy="7242628"/>
          </a:xfrm>
          <a:prstGeom prst="rect">
            <a:avLst/>
          </a:prstGeom>
          <a:solidFill>
            <a:schemeClr val="tx1">
              <a:alpha val="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10" name="Rectangle 9">
            <a:extLst>
              <a:ext uri="{FF2B5EF4-FFF2-40B4-BE49-F238E27FC236}">
                <a16:creationId xmlns:a16="http://schemas.microsoft.com/office/drawing/2014/main" id="{0855AE35-EF9A-4B37-9AD9-B6A0FE22C24B}"/>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611DAD04-CA01-46ED-9FCB-CA0D167FD491}"/>
              </a:ext>
            </a:extLst>
          </p:cNvPr>
          <p:cNvSpPr txBox="1"/>
          <p:nvPr/>
        </p:nvSpPr>
        <p:spPr>
          <a:xfrm>
            <a:off x="498796" y="5225364"/>
            <a:ext cx="7635553"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Dans une </a:t>
            </a:r>
            <a:r>
              <a:rPr lang="fr-FR" sz="2800" b="1" cap="all">
                <a:solidFill>
                  <a:srgbClr val="FAFCD7"/>
                </a:solidFill>
                <a:latin typeface="Alte Haas Grotesk"/>
              </a:rPr>
              <a:t>précédente vie</a:t>
            </a:r>
          </a:p>
        </p:txBody>
      </p:sp>
    </p:spTree>
    <p:extLst>
      <p:ext uri="{BB962C8B-B14F-4D97-AF65-F5344CB8AC3E}">
        <p14:creationId xmlns:p14="http://schemas.microsoft.com/office/powerpoint/2010/main" val="156769163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butterfly on a leaf&#10;&#10;Description automatically generated">
            <a:extLst>
              <a:ext uri="{FF2B5EF4-FFF2-40B4-BE49-F238E27FC236}">
                <a16:creationId xmlns:a16="http://schemas.microsoft.com/office/drawing/2014/main" id="{8355D590-1111-4107-B87E-6811CEC279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5CABF9B4-83D2-4496-BE21-6DB50E8602B4}"/>
              </a:ext>
            </a:extLst>
          </p:cNvPr>
          <p:cNvSpPr/>
          <p:nvPr/>
        </p:nvSpPr>
        <p:spPr>
          <a:xfrm>
            <a:off x="-420915" y="-1015086"/>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11" name="Rectangle 10">
            <a:extLst>
              <a:ext uri="{FF2B5EF4-FFF2-40B4-BE49-F238E27FC236}">
                <a16:creationId xmlns:a16="http://schemas.microsoft.com/office/drawing/2014/main" id="{7B6E630F-B4E7-4327-AB5B-71219D066475}"/>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TextBox 11">
            <a:extLst>
              <a:ext uri="{FF2B5EF4-FFF2-40B4-BE49-F238E27FC236}">
                <a16:creationId xmlns:a16="http://schemas.microsoft.com/office/drawing/2014/main" id="{61410DB9-991C-4CC6-A594-B4E36D797ACC}"/>
              </a:ext>
            </a:extLst>
          </p:cNvPr>
          <p:cNvSpPr txBox="1"/>
          <p:nvPr/>
        </p:nvSpPr>
        <p:spPr>
          <a:xfrm>
            <a:off x="498796" y="5225364"/>
            <a:ext cx="7635553"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De Start-up… </a:t>
            </a:r>
            <a:r>
              <a:rPr lang="fr-FR" sz="2800" b="1" cap="all">
                <a:solidFill>
                  <a:srgbClr val="FAFCD7"/>
                </a:solidFill>
                <a:latin typeface="Alte Haas Grotesk"/>
              </a:rPr>
              <a:t>a scale-up</a:t>
            </a:r>
          </a:p>
        </p:txBody>
      </p:sp>
    </p:spTree>
    <p:extLst>
      <p:ext uri="{BB962C8B-B14F-4D97-AF65-F5344CB8AC3E}">
        <p14:creationId xmlns:p14="http://schemas.microsoft.com/office/powerpoint/2010/main" val="42150340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4409DAD-9316-442E-AEFB-291CC83144A2}"/>
              </a:ext>
            </a:extLst>
          </p:cNvPr>
          <p:cNvPicPr>
            <a:picLocks noChangeAspect="1"/>
          </p:cNvPicPr>
          <p:nvPr/>
        </p:nvPicPr>
        <p:blipFill>
          <a:blip r:embed="rId3"/>
          <a:stretch>
            <a:fillRect/>
          </a:stretch>
        </p:blipFill>
        <p:spPr>
          <a:xfrm>
            <a:off x="0" y="116617"/>
            <a:ext cx="12192000" cy="5631967"/>
          </a:xfrm>
          <a:prstGeom prst="rect">
            <a:avLst/>
          </a:prstGeom>
        </p:spPr>
      </p:pic>
      <p:sp>
        <p:nvSpPr>
          <p:cNvPr id="11" name="Rectangle 10">
            <a:extLst>
              <a:ext uri="{FF2B5EF4-FFF2-40B4-BE49-F238E27FC236}">
                <a16:creationId xmlns:a16="http://schemas.microsoft.com/office/drawing/2014/main" id="{7B6E630F-B4E7-4327-AB5B-71219D066475}"/>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TextBox 11">
            <a:extLst>
              <a:ext uri="{FF2B5EF4-FFF2-40B4-BE49-F238E27FC236}">
                <a16:creationId xmlns:a16="http://schemas.microsoft.com/office/drawing/2014/main" id="{61410DB9-991C-4CC6-A594-B4E36D797ACC}"/>
              </a:ext>
            </a:extLst>
          </p:cNvPr>
          <p:cNvSpPr txBox="1"/>
          <p:nvPr/>
        </p:nvSpPr>
        <p:spPr>
          <a:xfrm>
            <a:off x="498796" y="5225364"/>
            <a:ext cx="7635553"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Mon </a:t>
            </a:r>
            <a:r>
              <a:rPr lang="fr-FR" sz="2800" b="1" cap="all">
                <a:solidFill>
                  <a:srgbClr val="FAFCD7"/>
                </a:solidFill>
                <a:latin typeface="Alte Haas Grotesk"/>
              </a:rPr>
              <a:t>Plan d’action</a:t>
            </a:r>
          </a:p>
        </p:txBody>
      </p:sp>
    </p:spTree>
    <p:extLst>
      <p:ext uri="{BB962C8B-B14F-4D97-AF65-F5344CB8AC3E}">
        <p14:creationId xmlns:p14="http://schemas.microsoft.com/office/powerpoint/2010/main" val="132509566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picture containing indoor, dark&#10;&#10;Description automatically generated">
            <a:extLst>
              <a:ext uri="{FF2B5EF4-FFF2-40B4-BE49-F238E27FC236}">
                <a16:creationId xmlns:a16="http://schemas.microsoft.com/office/drawing/2014/main" id="{18A02167-94C7-4DCB-B16B-648CFFF4B3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15" y="-58956"/>
            <a:ext cx="12211946" cy="7327168"/>
          </a:xfrm>
          <a:prstGeom prst="rect">
            <a:avLst/>
          </a:prstGeom>
        </p:spPr>
      </p:pic>
      <p:pic>
        <p:nvPicPr>
          <p:cNvPr id="16" name="Picture 15" descr="A picture containing text, clipart&#10;&#10;Description automatically generated">
            <a:extLst>
              <a:ext uri="{FF2B5EF4-FFF2-40B4-BE49-F238E27FC236}">
                <a16:creationId xmlns:a16="http://schemas.microsoft.com/office/drawing/2014/main" id="{9450D648-CB13-40A1-BB49-1D49A3F834EB}"/>
              </a:ext>
            </a:extLst>
          </p:cNvPr>
          <p:cNvPicPr>
            <a:picLocks noChangeAspect="1"/>
          </p:cNvPicPr>
          <p:nvPr/>
        </p:nvPicPr>
        <p:blipFill>
          <a:blip r:embed="rId4">
            <a:biLevel thresh="25000"/>
            <a:extLst>
              <a:ext uri="{28A0092B-C50C-407E-A947-70E740481C1C}">
                <a14:useLocalDpi xmlns:a14="http://schemas.microsoft.com/office/drawing/2010/main" val="0"/>
              </a:ext>
            </a:extLst>
          </a:blip>
          <a:stretch>
            <a:fillRect/>
          </a:stretch>
        </p:blipFill>
        <p:spPr>
          <a:xfrm>
            <a:off x="5790624" y="899883"/>
            <a:ext cx="2059715" cy="392812"/>
          </a:xfrm>
          <a:prstGeom prst="rect">
            <a:avLst/>
          </a:prstGeom>
        </p:spPr>
      </p:pic>
      <p:sp>
        <p:nvSpPr>
          <p:cNvPr id="17" name="Rectangle 16">
            <a:extLst>
              <a:ext uri="{FF2B5EF4-FFF2-40B4-BE49-F238E27FC236}">
                <a16:creationId xmlns:a16="http://schemas.microsoft.com/office/drawing/2014/main" id="{C37AC782-9169-4817-B5A7-D7C5BEAC3F39}"/>
              </a:ext>
            </a:extLst>
          </p:cNvPr>
          <p:cNvSpPr/>
          <p:nvPr/>
        </p:nvSpPr>
        <p:spPr>
          <a:xfrm>
            <a:off x="-420915" y="-1015086"/>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24" name="Rectangle 23">
            <a:extLst>
              <a:ext uri="{FF2B5EF4-FFF2-40B4-BE49-F238E27FC236}">
                <a16:creationId xmlns:a16="http://schemas.microsoft.com/office/drawing/2014/main" id="{E2605644-6C9A-4F38-A627-DC244868824E}"/>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TextBox 24">
            <a:extLst>
              <a:ext uri="{FF2B5EF4-FFF2-40B4-BE49-F238E27FC236}">
                <a16:creationId xmlns:a16="http://schemas.microsoft.com/office/drawing/2014/main" id="{40BD85F4-7A30-421F-BAFE-343177E60E71}"/>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en-US" sz="2800" b="1" cap="all">
                <a:solidFill>
                  <a:srgbClr val="F9D45F"/>
                </a:solidFill>
                <a:latin typeface="Alte Haas Grotesk"/>
              </a:rPr>
              <a:t>Ce </a:t>
            </a:r>
            <a:r>
              <a:rPr lang="en-US" sz="2800" b="1" cap="all" err="1">
                <a:solidFill>
                  <a:srgbClr val="F9D45F"/>
                </a:solidFill>
                <a:latin typeface="Alte Haas Grotesk"/>
              </a:rPr>
              <a:t>qu’on</a:t>
            </a:r>
            <a:r>
              <a:rPr lang="en-US" sz="2800" b="1" cap="all">
                <a:solidFill>
                  <a:srgbClr val="F9D45F"/>
                </a:solidFill>
                <a:latin typeface="Alte Haas Grotesk"/>
              </a:rPr>
              <a:t> a </a:t>
            </a:r>
            <a:r>
              <a:rPr lang="en-US" sz="2800" b="1" cap="all" err="1">
                <a:solidFill>
                  <a:srgbClr val="F9D45F"/>
                </a:solidFill>
                <a:latin typeface="Alte Haas Grotesk"/>
              </a:rPr>
              <a:t>pu</a:t>
            </a:r>
            <a:r>
              <a:rPr lang="en-US" sz="2800" b="1" cap="all">
                <a:solidFill>
                  <a:srgbClr val="F9D45F"/>
                </a:solidFill>
                <a:latin typeface="Alte Haas Grotesk"/>
              </a:rPr>
              <a:t> </a:t>
            </a:r>
            <a:r>
              <a:rPr lang="en-US" sz="2800" b="1" cap="all">
                <a:solidFill>
                  <a:srgbClr val="FAFCD7"/>
                </a:solidFill>
                <a:latin typeface="Alte Haas Grotesk"/>
              </a:rPr>
              <a:t>experimenter</a:t>
            </a:r>
            <a:endParaRPr lang="fr-FR" sz="2800" b="1" cap="all">
              <a:solidFill>
                <a:srgbClr val="F9D45F"/>
              </a:solidFill>
              <a:latin typeface="Alte Haas Grotesk"/>
            </a:endParaRPr>
          </a:p>
        </p:txBody>
      </p:sp>
    </p:spTree>
    <p:extLst>
      <p:ext uri="{BB962C8B-B14F-4D97-AF65-F5344CB8AC3E}">
        <p14:creationId xmlns:p14="http://schemas.microsoft.com/office/powerpoint/2010/main" val="299413865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F0F4F7"/>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60971150-57BF-497D-BF8B-47A9A72EA1FD}"/>
              </a:ext>
            </a:extLst>
          </p:cNvPr>
          <p:cNvGrpSpPr/>
          <p:nvPr/>
        </p:nvGrpSpPr>
        <p:grpSpPr>
          <a:xfrm>
            <a:off x="1003360" y="-243840"/>
            <a:ext cx="10035480" cy="8595360"/>
            <a:chOff x="1003360" y="-243840"/>
            <a:chExt cx="10035480" cy="8595360"/>
          </a:xfrm>
        </p:grpSpPr>
        <p:pic>
          <p:nvPicPr>
            <p:cNvPr id="3" name="Picture 2">
              <a:extLst>
                <a:ext uri="{FF2B5EF4-FFF2-40B4-BE49-F238E27FC236}">
                  <a16:creationId xmlns:a16="http://schemas.microsoft.com/office/drawing/2014/main" id="{B50279F6-96F0-43B5-8151-8B6C0A48778A}"/>
                </a:ext>
              </a:extLst>
            </p:cNvPr>
            <p:cNvPicPr>
              <a:picLocks noChangeAspect="1"/>
            </p:cNvPicPr>
            <p:nvPr/>
          </p:nvPicPr>
          <p:blipFill>
            <a:blip r:embed="rId3"/>
            <a:stretch>
              <a:fillRect/>
            </a:stretch>
          </p:blipFill>
          <p:spPr>
            <a:xfrm>
              <a:off x="1003360" y="-243840"/>
              <a:ext cx="10035480" cy="8595360"/>
            </a:xfrm>
            <a:prstGeom prst="rect">
              <a:avLst/>
            </a:prstGeom>
          </p:spPr>
        </p:pic>
        <p:sp>
          <p:nvSpPr>
            <p:cNvPr id="4" name="Rectangle 3">
              <a:extLst>
                <a:ext uri="{FF2B5EF4-FFF2-40B4-BE49-F238E27FC236}">
                  <a16:creationId xmlns:a16="http://schemas.microsoft.com/office/drawing/2014/main" id="{23387E48-03ED-4B00-9BFE-706DF79459D2}"/>
                </a:ext>
              </a:extLst>
            </p:cNvPr>
            <p:cNvSpPr/>
            <p:nvPr/>
          </p:nvSpPr>
          <p:spPr>
            <a:xfrm>
              <a:off x="1940560" y="3718560"/>
              <a:ext cx="2103120" cy="355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84B8B1DE-180A-4AC2-8EA8-5F9CCEF7BC82}"/>
              </a:ext>
            </a:extLst>
          </p:cNvPr>
          <p:cNvSpPr/>
          <p:nvPr/>
        </p:nvSpPr>
        <p:spPr>
          <a:xfrm>
            <a:off x="-517586" y="-641800"/>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12" name="Rectangle 11">
            <a:extLst>
              <a:ext uri="{FF2B5EF4-FFF2-40B4-BE49-F238E27FC236}">
                <a16:creationId xmlns:a16="http://schemas.microsoft.com/office/drawing/2014/main" id="{07E2378C-19E9-469E-A59F-11C59F60835C}"/>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extBox 12">
            <a:extLst>
              <a:ext uri="{FF2B5EF4-FFF2-40B4-BE49-F238E27FC236}">
                <a16:creationId xmlns:a16="http://schemas.microsoft.com/office/drawing/2014/main" id="{306D43D2-C59C-4BDA-BB00-FF6DC04B145D}"/>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DDD </a:t>
            </a:r>
            <a:r>
              <a:rPr lang="fr-FR" sz="2800" b="1" cap="all">
                <a:solidFill>
                  <a:srgbClr val="FAFCD7"/>
                </a:solidFill>
                <a:latin typeface="Alte Haas Grotesk"/>
              </a:rPr>
              <a:t>Stratégique</a:t>
            </a:r>
            <a:endParaRPr lang="fr-FR" sz="2800" b="1" cap="all">
              <a:solidFill>
                <a:srgbClr val="F9D45F"/>
              </a:solidFill>
              <a:latin typeface="Alte Haas Grotesk"/>
            </a:endParaRPr>
          </a:p>
        </p:txBody>
      </p:sp>
    </p:spTree>
    <p:extLst>
      <p:ext uri="{BB962C8B-B14F-4D97-AF65-F5344CB8AC3E}">
        <p14:creationId xmlns:p14="http://schemas.microsoft.com/office/powerpoint/2010/main" val="92303792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F3C8E1F-7AE2-4A51-9041-B5B4112F5275}"/>
              </a:ext>
            </a:extLst>
          </p:cNvPr>
          <p:cNvPicPr>
            <a:picLocks noChangeAspect="1"/>
          </p:cNvPicPr>
          <p:nvPr/>
        </p:nvPicPr>
        <p:blipFill>
          <a:blip r:embed="rId3"/>
          <a:stretch>
            <a:fillRect/>
          </a:stretch>
        </p:blipFill>
        <p:spPr>
          <a:xfrm>
            <a:off x="-1509823" y="-392858"/>
            <a:ext cx="12192000" cy="6458378"/>
          </a:xfrm>
          <a:prstGeom prst="rect">
            <a:avLst/>
          </a:prstGeom>
        </p:spPr>
      </p:pic>
      <p:pic>
        <p:nvPicPr>
          <p:cNvPr id="3" name="Picture 2">
            <a:extLst>
              <a:ext uri="{FF2B5EF4-FFF2-40B4-BE49-F238E27FC236}">
                <a16:creationId xmlns:a16="http://schemas.microsoft.com/office/drawing/2014/main" id="{CACA76EB-64BD-4940-B2F5-CA9F4BE88DA0}"/>
              </a:ext>
            </a:extLst>
          </p:cNvPr>
          <p:cNvPicPr>
            <a:picLocks noChangeAspect="1"/>
          </p:cNvPicPr>
          <p:nvPr/>
        </p:nvPicPr>
        <p:blipFill>
          <a:blip r:embed="rId4"/>
          <a:stretch>
            <a:fillRect/>
          </a:stretch>
        </p:blipFill>
        <p:spPr>
          <a:xfrm>
            <a:off x="5662777" y="52789"/>
            <a:ext cx="8039046" cy="4776995"/>
          </a:xfrm>
          <a:prstGeom prst="rect">
            <a:avLst/>
          </a:prstGeom>
        </p:spPr>
      </p:pic>
      <p:sp>
        <p:nvSpPr>
          <p:cNvPr id="11" name="Rectangle 10">
            <a:extLst>
              <a:ext uri="{FF2B5EF4-FFF2-40B4-BE49-F238E27FC236}">
                <a16:creationId xmlns:a16="http://schemas.microsoft.com/office/drawing/2014/main" id="{84B8B1DE-180A-4AC2-8EA8-5F9CCEF7BC82}"/>
              </a:ext>
            </a:extLst>
          </p:cNvPr>
          <p:cNvSpPr/>
          <p:nvPr/>
        </p:nvSpPr>
        <p:spPr>
          <a:xfrm>
            <a:off x="-367549" y="-977080"/>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12" name="Rectangle 11">
            <a:extLst>
              <a:ext uri="{FF2B5EF4-FFF2-40B4-BE49-F238E27FC236}">
                <a16:creationId xmlns:a16="http://schemas.microsoft.com/office/drawing/2014/main" id="{07E2378C-19E9-469E-A59F-11C59F60835C}"/>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extBox 12">
            <a:extLst>
              <a:ext uri="{FF2B5EF4-FFF2-40B4-BE49-F238E27FC236}">
                <a16:creationId xmlns:a16="http://schemas.microsoft.com/office/drawing/2014/main" id="{306D43D2-C59C-4BDA-BB00-FF6DC04B145D}"/>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Split du </a:t>
            </a:r>
            <a:r>
              <a:rPr lang="fr-FR" sz="2800" b="1" cap="all">
                <a:solidFill>
                  <a:srgbClr val="FAFCD7"/>
                </a:solidFill>
                <a:latin typeface="Alte Haas Grotesk"/>
              </a:rPr>
              <a:t>monolithe</a:t>
            </a:r>
            <a:endParaRPr lang="fr-FR" sz="2800" b="1" cap="all">
              <a:solidFill>
                <a:srgbClr val="F9D45F"/>
              </a:solidFill>
              <a:latin typeface="Alte Haas Grotesk"/>
            </a:endParaRPr>
          </a:p>
        </p:txBody>
      </p:sp>
    </p:spTree>
    <p:extLst>
      <p:ext uri="{BB962C8B-B14F-4D97-AF65-F5344CB8AC3E}">
        <p14:creationId xmlns:p14="http://schemas.microsoft.com/office/powerpoint/2010/main" val="25239333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group of people working in a farm&#10;&#10;Description automatically generated with low confidence">
            <a:extLst>
              <a:ext uri="{FF2B5EF4-FFF2-40B4-BE49-F238E27FC236}">
                <a16:creationId xmlns:a16="http://schemas.microsoft.com/office/drawing/2014/main" id="{63B83A43-92E9-4EDA-8920-5E731163C8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3694" y="-2680447"/>
            <a:ext cx="13805647" cy="10354236"/>
          </a:xfrm>
          <a:prstGeom prst="rect">
            <a:avLst/>
          </a:prstGeom>
        </p:spPr>
      </p:pic>
      <p:sp>
        <p:nvSpPr>
          <p:cNvPr id="8" name="Rectangle 7">
            <a:extLst>
              <a:ext uri="{FF2B5EF4-FFF2-40B4-BE49-F238E27FC236}">
                <a16:creationId xmlns:a16="http://schemas.microsoft.com/office/drawing/2014/main" id="{44BD8A44-9CF9-4C24-BD06-36A1114B4F43}"/>
              </a:ext>
            </a:extLst>
          </p:cNvPr>
          <p:cNvSpPr/>
          <p:nvPr/>
        </p:nvSpPr>
        <p:spPr>
          <a:xfrm>
            <a:off x="-149277" y="-192314"/>
            <a:ext cx="12341277" cy="7242628"/>
          </a:xfrm>
          <a:prstGeom prst="rect">
            <a:avLst/>
          </a:prstGeom>
          <a:solidFill>
            <a:schemeClr val="tx1">
              <a:alpha val="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10" name="Rectangle 9">
            <a:extLst>
              <a:ext uri="{FF2B5EF4-FFF2-40B4-BE49-F238E27FC236}">
                <a16:creationId xmlns:a16="http://schemas.microsoft.com/office/drawing/2014/main" id="{0855AE35-EF9A-4B37-9AD9-B6A0FE22C24B}"/>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611DAD04-CA01-46ED-9FCB-CA0D167FD491}"/>
              </a:ext>
            </a:extLst>
          </p:cNvPr>
          <p:cNvSpPr txBox="1"/>
          <p:nvPr/>
        </p:nvSpPr>
        <p:spPr>
          <a:xfrm>
            <a:off x="498796" y="5225364"/>
            <a:ext cx="7635553"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Histoire </a:t>
            </a:r>
            <a:r>
              <a:rPr lang="fr-FR" sz="2800" b="1" cap="all">
                <a:solidFill>
                  <a:srgbClr val="FAFCD7"/>
                </a:solidFill>
                <a:latin typeface="Alte Haas Grotesk"/>
              </a:rPr>
              <a:t>Sans fin…</a:t>
            </a:r>
          </a:p>
        </p:txBody>
      </p:sp>
    </p:spTree>
    <p:extLst>
      <p:ext uri="{BB962C8B-B14F-4D97-AF65-F5344CB8AC3E}">
        <p14:creationId xmlns:p14="http://schemas.microsoft.com/office/powerpoint/2010/main" val="34464485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F0F4F7"/>
        </a:solidFill>
        <a:effectLst/>
      </p:bgPr>
    </p:bg>
    <p:spTree>
      <p:nvGrpSpPr>
        <p:cNvPr id="1" name=""/>
        <p:cNvGrpSpPr/>
        <p:nvPr/>
      </p:nvGrpSpPr>
      <p:grpSpPr>
        <a:xfrm>
          <a:off x="0" y="0"/>
          <a:ext cx="0" cy="0"/>
          <a:chOff x="0" y="0"/>
          <a:chExt cx="0" cy="0"/>
        </a:xfrm>
      </p:grpSpPr>
      <p:pic>
        <p:nvPicPr>
          <p:cNvPr id="3" name="Picture 2" descr="A picture containing person&#10;&#10;Description automatically generated">
            <a:extLst>
              <a:ext uri="{FF2B5EF4-FFF2-40B4-BE49-F238E27FC236}">
                <a16:creationId xmlns:a16="http://schemas.microsoft.com/office/drawing/2014/main" id="{26C9856A-DE6E-4B5F-B2E0-58D647C6CD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3694" y="0"/>
            <a:ext cx="13077371" cy="8198617"/>
          </a:xfrm>
          <a:prstGeom prst="rect">
            <a:avLst/>
          </a:prstGeom>
        </p:spPr>
      </p:pic>
      <p:sp>
        <p:nvSpPr>
          <p:cNvPr id="11" name="Rectangle 10">
            <a:extLst>
              <a:ext uri="{FF2B5EF4-FFF2-40B4-BE49-F238E27FC236}">
                <a16:creationId xmlns:a16="http://schemas.microsoft.com/office/drawing/2014/main" id="{84B8B1DE-180A-4AC2-8EA8-5F9CCEF7BC82}"/>
              </a:ext>
            </a:extLst>
          </p:cNvPr>
          <p:cNvSpPr/>
          <p:nvPr/>
        </p:nvSpPr>
        <p:spPr>
          <a:xfrm>
            <a:off x="-517586" y="-641800"/>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12" name="Rectangle 11">
            <a:extLst>
              <a:ext uri="{FF2B5EF4-FFF2-40B4-BE49-F238E27FC236}">
                <a16:creationId xmlns:a16="http://schemas.microsoft.com/office/drawing/2014/main" id="{07E2378C-19E9-469E-A59F-11C59F60835C}"/>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extBox 12">
            <a:extLst>
              <a:ext uri="{FF2B5EF4-FFF2-40B4-BE49-F238E27FC236}">
                <a16:creationId xmlns:a16="http://schemas.microsoft.com/office/drawing/2014/main" id="{306D43D2-C59C-4BDA-BB00-FF6DC04B145D}"/>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err="1">
                <a:solidFill>
                  <a:srgbClr val="F9D45F"/>
                </a:solidFill>
                <a:latin typeface="Alte Haas Grotesk"/>
              </a:rPr>
              <a:t>Xmas</a:t>
            </a:r>
            <a:r>
              <a:rPr lang="fr-FR" sz="2800" b="1" cap="all">
                <a:solidFill>
                  <a:srgbClr val="FAFCD7"/>
                </a:solidFill>
                <a:latin typeface="Alte Haas Grotesk"/>
              </a:rPr>
              <a:t> </a:t>
            </a:r>
            <a:r>
              <a:rPr lang="fr-FR" sz="2800" b="1" cap="all" err="1">
                <a:solidFill>
                  <a:srgbClr val="FAFCD7"/>
                </a:solidFill>
                <a:latin typeface="Alte Haas Grotesk"/>
              </a:rPr>
              <a:t>Refactoring</a:t>
            </a:r>
            <a:endParaRPr lang="fr-FR" sz="2800" b="1" cap="all">
              <a:solidFill>
                <a:srgbClr val="FAFCD7"/>
              </a:solidFill>
              <a:latin typeface="Alte Haas Grotesk"/>
            </a:endParaRPr>
          </a:p>
        </p:txBody>
      </p:sp>
    </p:spTree>
    <p:extLst>
      <p:ext uri="{BB962C8B-B14F-4D97-AF65-F5344CB8AC3E}">
        <p14:creationId xmlns:p14="http://schemas.microsoft.com/office/powerpoint/2010/main" val="307253807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6" name="Picture 5" descr="Logo&#10;&#10;Description automatically generated">
            <a:extLst>
              <a:ext uri="{FF2B5EF4-FFF2-40B4-BE49-F238E27FC236}">
                <a16:creationId xmlns:a16="http://schemas.microsoft.com/office/drawing/2014/main" id="{06037C8B-0769-4135-B917-DDD7E7DDC6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96" y="-472440"/>
            <a:ext cx="12172207" cy="6858000"/>
          </a:xfrm>
          <a:prstGeom prst="rect">
            <a:avLst/>
          </a:prstGeom>
        </p:spPr>
      </p:pic>
      <p:sp>
        <p:nvSpPr>
          <p:cNvPr id="11" name="Rectangle 10">
            <a:extLst>
              <a:ext uri="{FF2B5EF4-FFF2-40B4-BE49-F238E27FC236}">
                <a16:creationId xmlns:a16="http://schemas.microsoft.com/office/drawing/2014/main" id="{84B8B1DE-180A-4AC2-8EA8-5F9CCEF7BC82}"/>
              </a:ext>
            </a:extLst>
          </p:cNvPr>
          <p:cNvSpPr/>
          <p:nvPr/>
        </p:nvSpPr>
        <p:spPr>
          <a:xfrm>
            <a:off x="-442686" y="-641801"/>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12" name="Rectangle 11">
            <a:extLst>
              <a:ext uri="{FF2B5EF4-FFF2-40B4-BE49-F238E27FC236}">
                <a16:creationId xmlns:a16="http://schemas.microsoft.com/office/drawing/2014/main" id="{07E2378C-19E9-469E-A59F-11C59F60835C}"/>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extBox 12">
            <a:extLst>
              <a:ext uri="{FF2B5EF4-FFF2-40B4-BE49-F238E27FC236}">
                <a16:creationId xmlns:a16="http://schemas.microsoft.com/office/drawing/2014/main" id="{306D43D2-C59C-4BDA-BB00-FF6DC04B145D}"/>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Objectives </a:t>
            </a:r>
            <a:r>
              <a:rPr lang="fr-FR" sz="2800" b="1" cap="all">
                <a:solidFill>
                  <a:srgbClr val="FAFCD7"/>
                </a:solidFill>
                <a:latin typeface="Alte Haas Grotesk"/>
              </a:rPr>
              <a:t>&amp; key </a:t>
            </a:r>
            <a:r>
              <a:rPr lang="fr-FR" sz="2800" b="1" cap="all" err="1">
                <a:solidFill>
                  <a:srgbClr val="FAFCD7"/>
                </a:solidFill>
                <a:latin typeface="Alte Haas Grotesk"/>
              </a:rPr>
              <a:t>results</a:t>
            </a:r>
            <a:r>
              <a:rPr lang="fr-FR" sz="2800" b="1" cap="all">
                <a:solidFill>
                  <a:srgbClr val="FAFCD7"/>
                </a:solidFill>
                <a:latin typeface="Alte Haas Grotesk"/>
              </a:rPr>
              <a:t> (OKR)</a:t>
            </a:r>
            <a:endParaRPr lang="fr-FR" sz="2800" b="1" cap="all">
              <a:solidFill>
                <a:srgbClr val="F9D45F"/>
              </a:solidFill>
              <a:latin typeface="Alte Haas Grotesk"/>
            </a:endParaRPr>
          </a:p>
        </p:txBody>
      </p:sp>
    </p:spTree>
    <p:extLst>
      <p:ext uri="{BB962C8B-B14F-4D97-AF65-F5344CB8AC3E}">
        <p14:creationId xmlns:p14="http://schemas.microsoft.com/office/powerpoint/2010/main" val="21985176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D91A927-8231-4F71-8F8B-5DE6E8996DAB}"/>
              </a:ext>
            </a:extLst>
          </p:cNvPr>
          <p:cNvPicPr>
            <a:picLocks noChangeAspect="1"/>
          </p:cNvPicPr>
          <p:nvPr/>
        </p:nvPicPr>
        <p:blipFill>
          <a:blip r:embed="rId3"/>
          <a:stretch>
            <a:fillRect/>
          </a:stretch>
        </p:blipFill>
        <p:spPr>
          <a:xfrm>
            <a:off x="-4348002" y="-582562"/>
            <a:ext cx="19080480" cy="8795611"/>
          </a:xfrm>
          <a:prstGeom prst="rect">
            <a:avLst/>
          </a:prstGeom>
        </p:spPr>
      </p:pic>
      <p:sp>
        <p:nvSpPr>
          <p:cNvPr id="11" name="Rectangle 10">
            <a:extLst>
              <a:ext uri="{FF2B5EF4-FFF2-40B4-BE49-F238E27FC236}">
                <a16:creationId xmlns:a16="http://schemas.microsoft.com/office/drawing/2014/main" id="{84B8B1DE-180A-4AC2-8EA8-5F9CCEF7BC82}"/>
              </a:ext>
            </a:extLst>
          </p:cNvPr>
          <p:cNvSpPr/>
          <p:nvPr/>
        </p:nvSpPr>
        <p:spPr>
          <a:xfrm>
            <a:off x="-442686" y="-641801"/>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12" name="Rectangle 11">
            <a:extLst>
              <a:ext uri="{FF2B5EF4-FFF2-40B4-BE49-F238E27FC236}">
                <a16:creationId xmlns:a16="http://schemas.microsoft.com/office/drawing/2014/main" id="{07E2378C-19E9-469E-A59F-11C59F60835C}"/>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extBox 12">
            <a:extLst>
              <a:ext uri="{FF2B5EF4-FFF2-40B4-BE49-F238E27FC236}">
                <a16:creationId xmlns:a16="http://schemas.microsoft.com/office/drawing/2014/main" id="{306D43D2-C59C-4BDA-BB00-FF6DC04B145D}"/>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err="1">
                <a:solidFill>
                  <a:srgbClr val="F9D45F"/>
                </a:solidFill>
                <a:latin typeface="Alte Haas Grotesk"/>
              </a:rPr>
              <a:t>Guilds</a:t>
            </a:r>
            <a:r>
              <a:rPr lang="fr-FR" sz="2800" b="1" cap="all">
                <a:solidFill>
                  <a:srgbClr val="F9D45F"/>
                </a:solidFill>
                <a:latin typeface="Alte Haas Grotesk"/>
              </a:rPr>
              <a:t>  </a:t>
            </a:r>
            <a:r>
              <a:rPr lang="fr-FR" sz="2800" b="1" cap="all">
                <a:solidFill>
                  <a:srgbClr val="FAFCD7"/>
                </a:solidFill>
                <a:latin typeface="Alte Haas Grotesk"/>
              </a:rPr>
              <a:t>of…</a:t>
            </a:r>
            <a:endParaRPr lang="fr-FR" sz="2800" b="1" cap="all">
              <a:solidFill>
                <a:srgbClr val="F9D45F"/>
              </a:solidFill>
              <a:latin typeface="Alte Haas Grotesk"/>
            </a:endParaRPr>
          </a:p>
        </p:txBody>
      </p:sp>
    </p:spTree>
    <p:extLst>
      <p:ext uri="{BB962C8B-B14F-4D97-AF65-F5344CB8AC3E}">
        <p14:creationId xmlns:p14="http://schemas.microsoft.com/office/powerpoint/2010/main" val="193897872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3" name="Picture 2" descr="A person and person looking at a computer&#10;&#10;Description automatically generated with low confidence">
            <a:extLst>
              <a:ext uri="{FF2B5EF4-FFF2-40B4-BE49-F238E27FC236}">
                <a16:creationId xmlns:a16="http://schemas.microsoft.com/office/drawing/2014/main" id="{ECDAE654-F501-49D2-B6DE-E2E3EB6EA0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2400"/>
            <a:ext cx="12192000" cy="8129587"/>
          </a:xfrm>
          <a:prstGeom prst="rect">
            <a:avLst/>
          </a:prstGeom>
        </p:spPr>
      </p:pic>
      <p:sp>
        <p:nvSpPr>
          <p:cNvPr id="11" name="Rectangle 10">
            <a:extLst>
              <a:ext uri="{FF2B5EF4-FFF2-40B4-BE49-F238E27FC236}">
                <a16:creationId xmlns:a16="http://schemas.microsoft.com/office/drawing/2014/main" id="{84B8B1DE-180A-4AC2-8EA8-5F9CCEF7BC82}"/>
              </a:ext>
            </a:extLst>
          </p:cNvPr>
          <p:cNvSpPr/>
          <p:nvPr/>
        </p:nvSpPr>
        <p:spPr>
          <a:xfrm>
            <a:off x="-442686" y="-641800"/>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12" name="Rectangle 11">
            <a:extLst>
              <a:ext uri="{FF2B5EF4-FFF2-40B4-BE49-F238E27FC236}">
                <a16:creationId xmlns:a16="http://schemas.microsoft.com/office/drawing/2014/main" id="{07E2378C-19E9-469E-A59F-11C59F60835C}"/>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extBox 12">
            <a:extLst>
              <a:ext uri="{FF2B5EF4-FFF2-40B4-BE49-F238E27FC236}">
                <a16:creationId xmlns:a16="http://schemas.microsoft.com/office/drawing/2014/main" id="{306D43D2-C59C-4BDA-BB00-FF6DC04B145D}"/>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SRE (</a:t>
            </a:r>
            <a:r>
              <a:rPr lang="fr-FR" sz="2800" b="1" cap="all">
                <a:solidFill>
                  <a:srgbClr val="F9D45F"/>
                </a:solidFill>
                <a:latin typeface="Alte Haas Grotesk"/>
                <a:ea typeface="+mn-lt"/>
                <a:cs typeface="+mn-lt"/>
              </a:rPr>
              <a:t>site </a:t>
            </a:r>
            <a:r>
              <a:rPr lang="fr-FR" sz="2800" b="1" cap="all" err="1">
                <a:solidFill>
                  <a:srgbClr val="F9D45F"/>
                </a:solidFill>
                <a:latin typeface="Alte Haas Grotesk"/>
                <a:ea typeface="+mn-lt"/>
                <a:cs typeface="+mn-lt"/>
              </a:rPr>
              <a:t>reliability</a:t>
            </a:r>
            <a:r>
              <a:rPr lang="fr-FR" sz="2800" b="1" cap="all">
                <a:solidFill>
                  <a:srgbClr val="F9D45F"/>
                </a:solidFill>
                <a:latin typeface="Alte Haas Grotesk"/>
                <a:cs typeface="Calibri"/>
              </a:rPr>
              <a:t> </a:t>
            </a:r>
            <a:r>
              <a:rPr lang="fr-FR" sz="2800" b="1" cap="all" err="1">
                <a:solidFill>
                  <a:srgbClr val="F9D45F"/>
                </a:solidFill>
                <a:latin typeface="Alte Haas Grotesk"/>
                <a:cs typeface="Calibri"/>
              </a:rPr>
              <a:t>engineer</a:t>
            </a:r>
            <a:r>
              <a:rPr lang="fr-FR" sz="2800" b="1" cap="all">
                <a:solidFill>
                  <a:srgbClr val="F9D45F"/>
                </a:solidFill>
                <a:latin typeface="Alte Haas Grotesk"/>
                <a:cs typeface="Calibri"/>
              </a:rPr>
              <a:t>)</a:t>
            </a:r>
            <a:r>
              <a:rPr lang="fr-FR" sz="2800" b="1" cap="all">
                <a:solidFill>
                  <a:srgbClr val="F9D45F"/>
                </a:solidFill>
                <a:latin typeface="Alte Haas Grotesk"/>
              </a:rPr>
              <a:t> </a:t>
            </a:r>
            <a:r>
              <a:rPr lang="fr-FR" sz="2800" b="1" cap="all">
                <a:solidFill>
                  <a:srgbClr val="FAFCD7"/>
                </a:solidFill>
                <a:latin typeface="Alte Haas Grotesk"/>
              </a:rPr>
              <a:t>initiative</a:t>
            </a:r>
            <a:endParaRPr lang="fr-FR" sz="2800" b="1" cap="all">
              <a:solidFill>
                <a:srgbClr val="F9D45F"/>
              </a:solidFill>
              <a:latin typeface="Alte Haas Grotesk"/>
            </a:endParaRPr>
          </a:p>
        </p:txBody>
      </p:sp>
    </p:spTree>
    <p:extLst>
      <p:ext uri="{BB962C8B-B14F-4D97-AF65-F5344CB8AC3E}">
        <p14:creationId xmlns:p14="http://schemas.microsoft.com/office/powerpoint/2010/main" val="94894110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CA98AC5-183F-EDC2-6572-B8E8A473520C}"/>
              </a:ext>
            </a:extLst>
          </p:cNvPr>
          <p:cNvPicPr>
            <a:picLocks noChangeAspect="1"/>
          </p:cNvPicPr>
          <p:nvPr/>
        </p:nvPicPr>
        <p:blipFill>
          <a:blip r:embed="rId3"/>
          <a:stretch>
            <a:fillRect/>
          </a:stretch>
        </p:blipFill>
        <p:spPr>
          <a:xfrm>
            <a:off x="0" y="-50393"/>
            <a:ext cx="12192000" cy="6119887"/>
          </a:xfrm>
          <a:prstGeom prst="rect">
            <a:avLst/>
          </a:prstGeom>
        </p:spPr>
      </p:pic>
      <p:sp>
        <p:nvSpPr>
          <p:cNvPr id="12" name="Rectangle 11">
            <a:extLst>
              <a:ext uri="{FF2B5EF4-FFF2-40B4-BE49-F238E27FC236}">
                <a16:creationId xmlns:a16="http://schemas.microsoft.com/office/drawing/2014/main" id="{07E2378C-19E9-469E-A59F-11C59F60835C}"/>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extBox 12">
            <a:extLst>
              <a:ext uri="{FF2B5EF4-FFF2-40B4-BE49-F238E27FC236}">
                <a16:creationId xmlns:a16="http://schemas.microsoft.com/office/drawing/2014/main" id="{306D43D2-C59C-4BDA-BB00-FF6DC04B145D}"/>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dirty="0" err="1">
                <a:solidFill>
                  <a:srgbClr val="F9D45F"/>
                </a:solidFill>
                <a:latin typeface="Alte Haas Grotesk"/>
              </a:rPr>
              <a:t>Turn</a:t>
            </a:r>
            <a:r>
              <a:rPr lang="fr-FR" sz="2800" b="1" cap="all" dirty="0">
                <a:solidFill>
                  <a:srgbClr val="F9D45F"/>
                </a:solidFill>
                <a:latin typeface="Alte Haas Grotesk"/>
              </a:rPr>
              <a:t> the </a:t>
            </a:r>
            <a:r>
              <a:rPr lang="fr-FR" sz="2800" b="1" cap="all" dirty="0" err="1">
                <a:solidFill>
                  <a:srgbClr val="F9D45F"/>
                </a:solidFill>
                <a:latin typeface="Alte Haas Grotesk"/>
              </a:rPr>
              <a:t>ship</a:t>
            </a:r>
            <a:r>
              <a:rPr lang="fr-FR" sz="2800" b="1" cap="all" dirty="0">
                <a:solidFill>
                  <a:srgbClr val="F9D45F"/>
                </a:solidFill>
                <a:latin typeface="Alte Haas Grotesk"/>
              </a:rPr>
              <a:t> </a:t>
            </a:r>
            <a:r>
              <a:rPr lang="fr-FR" sz="2800" b="1" cap="all" dirty="0" err="1">
                <a:solidFill>
                  <a:srgbClr val="F9D45F"/>
                </a:solidFill>
                <a:latin typeface="Alte Haas Grotesk"/>
              </a:rPr>
              <a:t>around</a:t>
            </a:r>
            <a:r>
              <a:rPr lang="fr-FR" sz="2800" b="1" cap="all" dirty="0">
                <a:solidFill>
                  <a:srgbClr val="F9D45F"/>
                </a:solidFill>
                <a:latin typeface="Alte Haas Grotesk"/>
              </a:rPr>
              <a:t> </a:t>
            </a:r>
            <a:r>
              <a:rPr lang="fr-FR" sz="2800" b="1" cap="all" dirty="0">
                <a:solidFill>
                  <a:srgbClr val="FAFCD7"/>
                </a:solidFill>
                <a:latin typeface="Alte Haas Grotesk"/>
              </a:rPr>
              <a:t>tour</a:t>
            </a:r>
            <a:endParaRPr lang="fr-FR" sz="2800" b="1" cap="all" dirty="0">
              <a:solidFill>
                <a:srgbClr val="F9D45F"/>
              </a:solidFill>
              <a:latin typeface="Alte Haas Grotesk"/>
            </a:endParaRPr>
          </a:p>
        </p:txBody>
      </p:sp>
    </p:spTree>
    <p:extLst>
      <p:ext uri="{BB962C8B-B14F-4D97-AF65-F5344CB8AC3E}">
        <p14:creationId xmlns:p14="http://schemas.microsoft.com/office/powerpoint/2010/main" val="5016087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05DAC76-FC28-2617-1E20-BB5102C508A2}"/>
              </a:ext>
            </a:extLst>
          </p:cNvPr>
          <p:cNvPicPr>
            <a:picLocks noChangeAspect="1"/>
          </p:cNvPicPr>
          <p:nvPr/>
        </p:nvPicPr>
        <p:blipFill>
          <a:blip r:embed="rId3"/>
          <a:stretch>
            <a:fillRect/>
          </a:stretch>
        </p:blipFill>
        <p:spPr>
          <a:xfrm>
            <a:off x="0" y="308197"/>
            <a:ext cx="12192000" cy="6241605"/>
          </a:xfrm>
          <a:prstGeom prst="rect">
            <a:avLst/>
          </a:prstGeom>
        </p:spPr>
      </p:pic>
      <p:sp>
        <p:nvSpPr>
          <p:cNvPr id="12" name="Rectangle 11">
            <a:extLst>
              <a:ext uri="{FF2B5EF4-FFF2-40B4-BE49-F238E27FC236}">
                <a16:creationId xmlns:a16="http://schemas.microsoft.com/office/drawing/2014/main" id="{07E2378C-19E9-469E-A59F-11C59F60835C}"/>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extBox 12">
            <a:extLst>
              <a:ext uri="{FF2B5EF4-FFF2-40B4-BE49-F238E27FC236}">
                <a16:creationId xmlns:a16="http://schemas.microsoft.com/office/drawing/2014/main" id="{306D43D2-C59C-4BDA-BB00-FF6DC04B145D}"/>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dirty="0">
                <a:solidFill>
                  <a:srgbClr val="F9D45F"/>
                </a:solidFill>
                <a:latin typeface="Alte Haas Grotesk"/>
              </a:rPr>
              <a:t>La </a:t>
            </a:r>
            <a:r>
              <a:rPr lang="fr-FR" sz="2800" b="1" cap="all" dirty="0" err="1">
                <a:solidFill>
                  <a:srgbClr val="F9D45F"/>
                </a:solidFill>
                <a:latin typeface="Alte Haas Grotesk"/>
              </a:rPr>
              <a:t>metaphore</a:t>
            </a:r>
            <a:r>
              <a:rPr lang="fr-FR" sz="2800" b="1" cap="all" dirty="0">
                <a:solidFill>
                  <a:srgbClr val="F9D45F"/>
                </a:solidFill>
                <a:latin typeface="Alte Haas Grotesk"/>
              </a:rPr>
              <a:t> du </a:t>
            </a:r>
            <a:r>
              <a:rPr lang="fr-FR" sz="2800" b="1" cap="all" dirty="0" err="1">
                <a:solidFill>
                  <a:srgbClr val="FAFCD7"/>
                </a:solidFill>
                <a:latin typeface="Alte Haas Grotesk"/>
              </a:rPr>
              <a:t>LAc</a:t>
            </a:r>
            <a:endParaRPr lang="fr-FR" sz="2800" b="1" cap="all" dirty="0">
              <a:solidFill>
                <a:srgbClr val="F9D45F"/>
              </a:solidFill>
              <a:latin typeface="Alte Haas Grotesk"/>
            </a:endParaRPr>
          </a:p>
        </p:txBody>
      </p:sp>
      <p:pic>
        <p:nvPicPr>
          <p:cNvPr id="6" name="Picture 5">
            <a:extLst>
              <a:ext uri="{FF2B5EF4-FFF2-40B4-BE49-F238E27FC236}">
                <a16:creationId xmlns:a16="http://schemas.microsoft.com/office/drawing/2014/main" id="{1F022FA6-24B5-F58B-3E2D-8C1D7D4431B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81519" y="1539917"/>
            <a:ext cx="4256015" cy="3192011"/>
          </a:xfrm>
          <a:prstGeom prst="rect">
            <a:avLst/>
          </a:prstGeom>
        </p:spPr>
      </p:pic>
    </p:spTree>
    <p:extLst>
      <p:ext uri="{BB962C8B-B14F-4D97-AF65-F5344CB8AC3E}">
        <p14:creationId xmlns:p14="http://schemas.microsoft.com/office/powerpoint/2010/main" val="12573226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6" name="Picture 5" descr="A person in a garment&#10;&#10;Description automatically generated with low confidence">
            <a:extLst>
              <a:ext uri="{FF2B5EF4-FFF2-40B4-BE49-F238E27FC236}">
                <a16:creationId xmlns:a16="http://schemas.microsoft.com/office/drawing/2014/main" id="{59DE8AF2-6C5E-4BD6-AAB0-C4C7538B8E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6999" y="-869260"/>
            <a:ext cx="12745996" cy="7727260"/>
          </a:xfrm>
          <a:prstGeom prst="rect">
            <a:avLst/>
          </a:prstGeom>
        </p:spPr>
      </p:pic>
      <p:sp>
        <p:nvSpPr>
          <p:cNvPr id="11" name="Rectangle 10">
            <a:extLst>
              <a:ext uri="{FF2B5EF4-FFF2-40B4-BE49-F238E27FC236}">
                <a16:creationId xmlns:a16="http://schemas.microsoft.com/office/drawing/2014/main" id="{84B8B1DE-180A-4AC2-8EA8-5F9CCEF7BC82}"/>
              </a:ext>
            </a:extLst>
          </p:cNvPr>
          <p:cNvSpPr/>
          <p:nvPr/>
        </p:nvSpPr>
        <p:spPr>
          <a:xfrm>
            <a:off x="-442686" y="-641800"/>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12" name="Rectangle 11">
            <a:extLst>
              <a:ext uri="{FF2B5EF4-FFF2-40B4-BE49-F238E27FC236}">
                <a16:creationId xmlns:a16="http://schemas.microsoft.com/office/drawing/2014/main" id="{07E2378C-19E9-469E-A59F-11C59F60835C}"/>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extBox 12">
            <a:extLst>
              <a:ext uri="{FF2B5EF4-FFF2-40B4-BE49-F238E27FC236}">
                <a16:creationId xmlns:a16="http://schemas.microsoft.com/office/drawing/2014/main" id="{306D43D2-C59C-4BDA-BB00-FF6DC04B145D}"/>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err="1">
                <a:solidFill>
                  <a:srgbClr val="F9D45F"/>
                </a:solidFill>
                <a:latin typeface="Alte Haas Grotesk"/>
              </a:rPr>
              <a:t>What</a:t>
            </a:r>
            <a:r>
              <a:rPr lang="fr-FR" sz="2800" b="1" cap="all">
                <a:solidFill>
                  <a:srgbClr val="F9D45F"/>
                </a:solidFill>
                <a:latin typeface="Alte Haas Grotesk"/>
              </a:rPr>
              <a:t> </a:t>
            </a:r>
            <a:r>
              <a:rPr lang="fr-FR" sz="2800" b="1" cap="all" err="1">
                <a:solidFill>
                  <a:srgbClr val="FAFCD7"/>
                </a:solidFill>
                <a:latin typeface="Alte Haas Grotesk"/>
              </a:rPr>
              <a:t>iF</a:t>
            </a:r>
            <a:r>
              <a:rPr lang="fr-FR" sz="2800" b="1" cap="all">
                <a:solidFill>
                  <a:srgbClr val="FAFCD7"/>
                </a:solidFill>
                <a:latin typeface="Alte Haas Grotesk"/>
              </a:rPr>
              <a:t>…?</a:t>
            </a:r>
            <a:endParaRPr lang="fr-FR" sz="2800" b="1" cap="all">
              <a:solidFill>
                <a:srgbClr val="F9D45F"/>
              </a:solidFill>
              <a:latin typeface="Alte Haas Grotesk"/>
            </a:endParaRPr>
          </a:p>
        </p:txBody>
      </p:sp>
    </p:spTree>
    <p:extLst>
      <p:ext uri="{BB962C8B-B14F-4D97-AF65-F5344CB8AC3E}">
        <p14:creationId xmlns:p14="http://schemas.microsoft.com/office/powerpoint/2010/main" val="78813348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3" name="Picture 2" descr="A group of people wearing hats&#10;&#10;Description automatically generated with medium confidence">
            <a:extLst>
              <a:ext uri="{FF2B5EF4-FFF2-40B4-BE49-F238E27FC236}">
                <a16:creationId xmlns:a16="http://schemas.microsoft.com/office/drawing/2014/main" id="{2D836A2F-96AC-4195-9F71-5763FC1353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1" y="-1143000"/>
            <a:ext cx="20239001" cy="8314856"/>
          </a:xfrm>
          <a:prstGeom prst="rect">
            <a:avLst/>
          </a:prstGeom>
        </p:spPr>
      </p:pic>
      <p:sp>
        <p:nvSpPr>
          <p:cNvPr id="11" name="Rectangle 10">
            <a:extLst>
              <a:ext uri="{FF2B5EF4-FFF2-40B4-BE49-F238E27FC236}">
                <a16:creationId xmlns:a16="http://schemas.microsoft.com/office/drawing/2014/main" id="{84B8B1DE-180A-4AC2-8EA8-5F9CCEF7BC82}"/>
              </a:ext>
            </a:extLst>
          </p:cNvPr>
          <p:cNvSpPr/>
          <p:nvPr/>
        </p:nvSpPr>
        <p:spPr>
          <a:xfrm>
            <a:off x="-442686" y="-641800"/>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12" name="Rectangle 11">
            <a:extLst>
              <a:ext uri="{FF2B5EF4-FFF2-40B4-BE49-F238E27FC236}">
                <a16:creationId xmlns:a16="http://schemas.microsoft.com/office/drawing/2014/main" id="{07E2378C-19E9-469E-A59F-11C59F60835C}"/>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extBox 12">
            <a:extLst>
              <a:ext uri="{FF2B5EF4-FFF2-40B4-BE49-F238E27FC236}">
                <a16:creationId xmlns:a16="http://schemas.microsoft.com/office/drawing/2014/main" id="{306D43D2-C59C-4BDA-BB00-FF6DC04B145D}"/>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The boy scout </a:t>
            </a:r>
            <a:r>
              <a:rPr lang="fr-FR" sz="2800" b="1" cap="all" err="1">
                <a:solidFill>
                  <a:srgbClr val="F9D45F"/>
                </a:solidFill>
                <a:latin typeface="Alte Haas Grotesk"/>
              </a:rPr>
              <a:t>animator</a:t>
            </a:r>
            <a:r>
              <a:rPr lang="fr-FR" sz="2800" b="1" cap="all">
                <a:solidFill>
                  <a:srgbClr val="F9D45F"/>
                </a:solidFill>
                <a:latin typeface="Alte Haas Grotesk"/>
              </a:rPr>
              <a:t> </a:t>
            </a:r>
            <a:r>
              <a:rPr lang="fr-FR" sz="2800" b="1" cap="all" err="1">
                <a:solidFill>
                  <a:srgbClr val="FAFCD7"/>
                </a:solidFill>
                <a:latin typeface="Alte Haas Grotesk"/>
              </a:rPr>
              <a:t>rule</a:t>
            </a:r>
            <a:endParaRPr lang="fr-FR" sz="2800" b="1" cap="all">
              <a:solidFill>
                <a:srgbClr val="F9D45F"/>
              </a:solidFill>
              <a:latin typeface="Alte Haas Grotesk"/>
            </a:endParaRPr>
          </a:p>
        </p:txBody>
      </p:sp>
      <p:sp>
        <p:nvSpPr>
          <p:cNvPr id="8" name="TextBox 7">
            <a:extLst>
              <a:ext uri="{FF2B5EF4-FFF2-40B4-BE49-F238E27FC236}">
                <a16:creationId xmlns:a16="http://schemas.microsoft.com/office/drawing/2014/main" id="{5A17F2FE-DECF-409A-941E-3829E368E727}"/>
              </a:ext>
            </a:extLst>
          </p:cNvPr>
          <p:cNvSpPr txBox="1"/>
          <p:nvPr/>
        </p:nvSpPr>
        <p:spPr>
          <a:xfrm>
            <a:off x="1154116" y="1437585"/>
            <a:ext cx="10032044" cy="2246769"/>
          </a:xfrm>
          <a:prstGeom prst="rect">
            <a:avLst/>
          </a:prstGeom>
          <a:solidFill>
            <a:schemeClr val="tx1">
              <a:alpha val="66000"/>
            </a:schemeClr>
          </a:solidFill>
        </p:spPr>
        <p:txBody>
          <a:bodyPr wrap="square" lIns="91440" tIns="45720" rIns="91440" bIns="45720" rtlCol="0" anchor="ctr">
            <a:spAutoFit/>
          </a:bodyPr>
          <a:lstStyle/>
          <a:p>
            <a:r>
              <a:rPr lang="en-US" sz="2800" b="1" i="1" cap="all">
                <a:solidFill>
                  <a:srgbClr val="F9D45F"/>
                </a:solidFill>
                <a:latin typeface="Alte Haas Grotesk"/>
              </a:rPr>
              <a:t>“Always leave the campground with more autonomous people than you have initially found”</a:t>
            </a:r>
          </a:p>
          <a:p>
            <a:endParaRPr lang="en-US" sz="2800" b="1" i="1" cap="all">
              <a:solidFill>
                <a:srgbClr val="F9D45F"/>
              </a:solidFill>
              <a:latin typeface="Alte Haas Grotesk"/>
            </a:endParaRPr>
          </a:p>
          <a:p>
            <a:r>
              <a:rPr lang="en-US" sz="2400" b="1" i="1" cap="all">
                <a:solidFill>
                  <a:srgbClr val="FAFCD7"/>
                </a:solidFill>
                <a:latin typeface="Alte Haas Grotesk"/>
              </a:rPr>
              <a:t>Pauline</a:t>
            </a:r>
            <a:r>
              <a:rPr lang="en-US" b="1" i="1" cap="all">
                <a:solidFill>
                  <a:srgbClr val="F9D45F"/>
                </a:solidFill>
                <a:latin typeface="Alte Haas Grotesk"/>
              </a:rPr>
              <a:t> </a:t>
            </a:r>
            <a:r>
              <a:rPr lang="en-US" sz="2400" b="1" i="1" cap="all" err="1">
                <a:solidFill>
                  <a:srgbClr val="FAFCD7"/>
                </a:solidFill>
                <a:latin typeface="Alte Haas Grotesk"/>
              </a:rPr>
              <a:t>Jamin</a:t>
            </a:r>
            <a:endParaRPr lang="fr-FR" sz="2400" b="1" i="1" cap="all">
              <a:solidFill>
                <a:srgbClr val="FAFCD7"/>
              </a:solidFill>
              <a:latin typeface="Alte Haas Grotesk"/>
            </a:endParaRPr>
          </a:p>
        </p:txBody>
      </p:sp>
    </p:spTree>
    <p:extLst>
      <p:ext uri="{BB962C8B-B14F-4D97-AF65-F5344CB8AC3E}">
        <p14:creationId xmlns:p14="http://schemas.microsoft.com/office/powerpoint/2010/main" val="263050384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4" name="Picture 3" descr="A close up of a piece of wood&#10;&#10;Description automatically generated with medium confidence">
            <a:extLst>
              <a:ext uri="{FF2B5EF4-FFF2-40B4-BE49-F238E27FC236}">
                <a16:creationId xmlns:a16="http://schemas.microsoft.com/office/drawing/2014/main" id="{5C1C60FC-B773-4CD4-9112-C2E32E17F8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2686" y="-885998"/>
            <a:ext cx="13077370" cy="8173356"/>
          </a:xfrm>
          <a:prstGeom prst="rect">
            <a:avLst/>
          </a:prstGeom>
        </p:spPr>
      </p:pic>
      <p:sp>
        <p:nvSpPr>
          <p:cNvPr id="11" name="Rectangle 10">
            <a:extLst>
              <a:ext uri="{FF2B5EF4-FFF2-40B4-BE49-F238E27FC236}">
                <a16:creationId xmlns:a16="http://schemas.microsoft.com/office/drawing/2014/main" id="{84B8B1DE-180A-4AC2-8EA8-5F9CCEF7BC82}"/>
              </a:ext>
            </a:extLst>
          </p:cNvPr>
          <p:cNvSpPr/>
          <p:nvPr/>
        </p:nvSpPr>
        <p:spPr>
          <a:xfrm>
            <a:off x="-442686" y="-641800"/>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 </a:t>
            </a:r>
          </a:p>
        </p:txBody>
      </p:sp>
      <p:sp>
        <p:nvSpPr>
          <p:cNvPr id="12" name="Rectangle 11">
            <a:extLst>
              <a:ext uri="{FF2B5EF4-FFF2-40B4-BE49-F238E27FC236}">
                <a16:creationId xmlns:a16="http://schemas.microsoft.com/office/drawing/2014/main" id="{07E2378C-19E9-469E-A59F-11C59F60835C}"/>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fr-FR">
              <a:cs typeface="Calibri"/>
            </a:endParaRPr>
          </a:p>
        </p:txBody>
      </p:sp>
      <p:sp>
        <p:nvSpPr>
          <p:cNvPr id="13" name="TextBox 12">
            <a:extLst>
              <a:ext uri="{FF2B5EF4-FFF2-40B4-BE49-F238E27FC236}">
                <a16:creationId xmlns:a16="http://schemas.microsoft.com/office/drawing/2014/main" id="{306D43D2-C59C-4BDA-BB00-FF6DC04B145D}"/>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dirty="0">
                <a:solidFill>
                  <a:srgbClr val="F9D45F"/>
                </a:solidFill>
                <a:latin typeface="Alte Haas Grotesk"/>
              </a:rPr>
              <a:t>wrap </a:t>
            </a:r>
            <a:r>
              <a:rPr lang="fr-FR" sz="2800" b="1" cap="all" dirty="0">
                <a:solidFill>
                  <a:srgbClr val="FAFCD7"/>
                </a:solidFill>
                <a:latin typeface="Alte Haas Grotesk"/>
              </a:rPr>
              <a:t>up</a:t>
            </a:r>
            <a:endParaRPr lang="fr-FR" sz="2800" b="1" cap="all" dirty="0">
              <a:solidFill>
                <a:srgbClr val="F9D45F"/>
              </a:solidFill>
              <a:latin typeface="Alte Haas Grotesk"/>
            </a:endParaRPr>
          </a:p>
        </p:txBody>
      </p:sp>
      <p:sp>
        <p:nvSpPr>
          <p:cNvPr id="7" name="Rectangle 6">
            <a:extLst>
              <a:ext uri="{FF2B5EF4-FFF2-40B4-BE49-F238E27FC236}">
                <a16:creationId xmlns:a16="http://schemas.microsoft.com/office/drawing/2014/main" id="{2C97B6D8-2B75-4873-8E2F-4A5B8972CFC7}"/>
              </a:ext>
            </a:extLst>
          </p:cNvPr>
          <p:cNvSpPr/>
          <p:nvPr/>
        </p:nvSpPr>
        <p:spPr>
          <a:xfrm>
            <a:off x="5969727" y="2116183"/>
            <a:ext cx="5433380" cy="2695672"/>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fr-FR" dirty="0">
              <a:cs typeface="Calibri"/>
            </a:endParaRPr>
          </a:p>
        </p:txBody>
      </p:sp>
      <p:sp>
        <p:nvSpPr>
          <p:cNvPr id="9" name="TextBox 8">
            <a:extLst>
              <a:ext uri="{FF2B5EF4-FFF2-40B4-BE49-F238E27FC236}">
                <a16:creationId xmlns:a16="http://schemas.microsoft.com/office/drawing/2014/main" id="{B043A37C-0025-4E1A-9E0E-5CB35D897CE0}"/>
              </a:ext>
            </a:extLst>
          </p:cNvPr>
          <p:cNvSpPr txBox="1"/>
          <p:nvPr/>
        </p:nvSpPr>
        <p:spPr>
          <a:xfrm>
            <a:off x="6191794" y="2116183"/>
            <a:ext cx="4872446" cy="2501158"/>
          </a:xfrm>
          <a:prstGeom prst="rect">
            <a:avLst/>
          </a:prstGeom>
          <a:noFill/>
        </p:spPr>
        <p:txBody>
          <a:bodyPr wrap="square" lIns="91440" tIns="45720" rIns="91440" bIns="45720" rtlCol="0" anchor="ctr">
            <a:noAutofit/>
          </a:bodyPr>
          <a:lstStyle/>
          <a:p>
            <a:pPr marL="514350" indent="-514350">
              <a:spcAft>
                <a:spcPts val="1200"/>
              </a:spcAft>
              <a:buFont typeface="+mj-lt"/>
              <a:buAutoNum type="arabicPeriod"/>
            </a:pPr>
            <a:r>
              <a:rPr lang="fr-FR" sz="2000" b="1" cap="all" dirty="0">
                <a:solidFill>
                  <a:srgbClr val="F9D45F"/>
                </a:solidFill>
                <a:latin typeface="Alte Haas Grotesk"/>
              </a:rPr>
              <a:t>L’Autonomie est obligatoire pour l’hyper-croissance</a:t>
            </a:r>
          </a:p>
          <a:p>
            <a:pPr marL="514350" indent="-514350">
              <a:spcAft>
                <a:spcPts val="1200"/>
              </a:spcAft>
              <a:buFont typeface="+mj-lt"/>
              <a:buAutoNum type="arabicPeriod"/>
            </a:pPr>
            <a:r>
              <a:rPr lang="fr-FR" sz="2000" b="1" cap="all" dirty="0">
                <a:solidFill>
                  <a:srgbClr val="FAFCD7"/>
                </a:solidFill>
                <a:latin typeface="Alte Haas Grotesk"/>
              </a:rPr>
              <a:t>Ne brûlez pas les étapes</a:t>
            </a:r>
          </a:p>
          <a:p>
            <a:pPr marL="514350" indent="-514350">
              <a:spcAft>
                <a:spcPts val="1200"/>
              </a:spcAft>
              <a:buFont typeface="+mj-lt"/>
              <a:buAutoNum type="arabicPeriod"/>
            </a:pPr>
            <a:r>
              <a:rPr lang="fr-FR" sz="2000" b="1" cap="all" dirty="0">
                <a:solidFill>
                  <a:srgbClr val="F9D45F"/>
                </a:solidFill>
                <a:latin typeface="Alte Haas Grotesk"/>
              </a:rPr>
              <a:t>Travaillez votre lâcher-prise</a:t>
            </a:r>
          </a:p>
        </p:txBody>
      </p:sp>
    </p:spTree>
    <p:extLst>
      <p:ext uri="{BB962C8B-B14F-4D97-AF65-F5344CB8AC3E}">
        <p14:creationId xmlns:p14="http://schemas.microsoft.com/office/powerpoint/2010/main" val="2622534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picture containing indoor, dark&#10;&#10;Description automatically generated">
            <a:extLst>
              <a:ext uri="{FF2B5EF4-FFF2-40B4-BE49-F238E27FC236}">
                <a16:creationId xmlns:a16="http://schemas.microsoft.com/office/drawing/2014/main" id="{18A02167-94C7-4DCB-B16B-648CFFF4B3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15" y="-58956"/>
            <a:ext cx="12211946" cy="7327168"/>
          </a:xfrm>
          <a:prstGeom prst="rect">
            <a:avLst/>
          </a:prstGeom>
        </p:spPr>
      </p:pic>
      <p:pic>
        <p:nvPicPr>
          <p:cNvPr id="16" name="Picture 15" descr="A picture containing text, clipart&#10;&#10;Description automatically generated">
            <a:extLst>
              <a:ext uri="{FF2B5EF4-FFF2-40B4-BE49-F238E27FC236}">
                <a16:creationId xmlns:a16="http://schemas.microsoft.com/office/drawing/2014/main" id="{9450D648-CB13-40A1-BB49-1D49A3F834EB}"/>
              </a:ext>
            </a:extLst>
          </p:cNvPr>
          <p:cNvPicPr>
            <a:picLocks noChangeAspect="1"/>
          </p:cNvPicPr>
          <p:nvPr/>
        </p:nvPicPr>
        <p:blipFill>
          <a:blip r:embed="rId4">
            <a:biLevel thresh="25000"/>
            <a:extLst>
              <a:ext uri="{28A0092B-C50C-407E-A947-70E740481C1C}">
                <a14:useLocalDpi xmlns:a14="http://schemas.microsoft.com/office/drawing/2010/main" val="0"/>
              </a:ext>
            </a:extLst>
          </a:blip>
          <a:stretch>
            <a:fillRect/>
          </a:stretch>
        </p:blipFill>
        <p:spPr>
          <a:xfrm>
            <a:off x="5790624" y="899883"/>
            <a:ext cx="2059715" cy="392812"/>
          </a:xfrm>
          <a:prstGeom prst="rect">
            <a:avLst/>
          </a:prstGeom>
        </p:spPr>
      </p:pic>
      <p:sp>
        <p:nvSpPr>
          <p:cNvPr id="17" name="Rectangle 16">
            <a:extLst>
              <a:ext uri="{FF2B5EF4-FFF2-40B4-BE49-F238E27FC236}">
                <a16:creationId xmlns:a16="http://schemas.microsoft.com/office/drawing/2014/main" id="{C37AC782-9169-4817-B5A7-D7C5BEAC3F39}"/>
              </a:ext>
            </a:extLst>
          </p:cNvPr>
          <p:cNvSpPr/>
          <p:nvPr/>
        </p:nvSpPr>
        <p:spPr>
          <a:xfrm>
            <a:off x="-420915" y="-1015086"/>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24" name="Rectangle 23">
            <a:extLst>
              <a:ext uri="{FF2B5EF4-FFF2-40B4-BE49-F238E27FC236}">
                <a16:creationId xmlns:a16="http://schemas.microsoft.com/office/drawing/2014/main" id="{E2605644-6C9A-4F38-A627-DC244868824E}"/>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TextBox 24">
            <a:extLst>
              <a:ext uri="{FF2B5EF4-FFF2-40B4-BE49-F238E27FC236}">
                <a16:creationId xmlns:a16="http://schemas.microsoft.com/office/drawing/2014/main" id="{40BD85F4-7A30-421F-BAFE-343177E60E71}"/>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en-US" sz="2800" b="1" cap="all" dirty="0">
                <a:solidFill>
                  <a:srgbClr val="F9D45F"/>
                </a:solidFill>
                <a:latin typeface="Alte Haas Grotesk"/>
              </a:rPr>
              <a:t>Merci pour </a:t>
            </a:r>
            <a:r>
              <a:rPr lang="en-US" sz="2800" b="1" cap="all" dirty="0" err="1">
                <a:solidFill>
                  <a:srgbClr val="FAFCD7"/>
                </a:solidFill>
                <a:latin typeface="Alte Haas Grotesk"/>
              </a:rPr>
              <a:t>Votre</a:t>
            </a:r>
            <a:r>
              <a:rPr lang="en-US" sz="2800" b="1" cap="all" dirty="0">
                <a:solidFill>
                  <a:srgbClr val="FAFCD7"/>
                </a:solidFill>
                <a:latin typeface="Alte Haas Grotesk"/>
              </a:rPr>
              <a:t> attention</a:t>
            </a:r>
            <a:endParaRPr lang="fr-FR" sz="2800" b="1" cap="all" dirty="0">
              <a:solidFill>
                <a:srgbClr val="F9D45F"/>
              </a:solidFill>
              <a:latin typeface="Alte Haas Grotesk"/>
            </a:endParaRPr>
          </a:p>
        </p:txBody>
      </p:sp>
    </p:spTree>
    <p:extLst>
      <p:ext uri="{BB962C8B-B14F-4D97-AF65-F5344CB8AC3E}">
        <p14:creationId xmlns:p14="http://schemas.microsoft.com/office/powerpoint/2010/main" val="25718171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 name="Group 60">
            <a:extLst>
              <a:ext uri="{FF2B5EF4-FFF2-40B4-BE49-F238E27FC236}">
                <a16:creationId xmlns:a16="http://schemas.microsoft.com/office/drawing/2014/main" id="{556F73C8-3B2F-4F8F-A8C1-6B66858762BD}"/>
              </a:ext>
            </a:extLst>
          </p:cNvPr>
          <p:cNvGrpSpPr/>
          <p:nvPr/>
        </p:nvGrpSpPr>
        <p:grpSpPr>
          <a:xfrm>
            <a:off x="0" y="0"/>
            <a:ext cx="12192000" cy="6858000"/>
            <a:chOff x="0" y="0"/>
            <a:chExt cx="12192000" cy="6858000"/>
          </a:xfrm>
        </p:grpSpPr>
        <p:grpSp>
          <p:nvGrpSpPr>
            <p:cNvPr id="62" name="Group 61">
              <a:extLst>
                <a:ext uri="{FF2B5EF4-FFF2-40B4-BE49-F238E27FC236}">
                  <a16:creationId xmlns:a16="http://schemas.microsoft.com/office/drawing/2014/main" id="{FD1AF76C-EBBC-4CB2-933A-A0E991F90FD7}"/>
                </a:ext>
              </a:extLst>
            </p:cNvPr>
            <p:cNvGrpSpPr/>
            <p:nvPr/>
          </p:nvGrpSpPr>
          <p:grpSpPr>
            <a:xfrm>
              <a:off x="0" y="0"/>
              <a:ext cx="12192000" cy="6858000"/>
              <a:chOff x="0" y="0"/>
              <a:chExt cx="12192000" cy="6858000"/>
            </a:xfrm>
          </p:grpSpPr>
          <p:pic>
            <p:nvPicPr>
              <p:cNvPr id="64" name="Picture 63">
                <a:extLst>
                  <a:ext uri="{FF2B5EF4-FFF2-40B4-BE49-F238E27FC236}">
                    <a16:creationId xmlns:a16="http://schemas.microsoft.com/office/drawing/2014/main" id="{98A0C613-2DE2-4D4A-A89E-0613DE2512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5" name="Parallelogram 64">
                <a:extLst>
                  <a:ext uri="{FF2B5EF4-FFF2-40B4-BE49-F238E27FC236}">
                    <a16:creationId xmlns:a16="http://schemas.microsoft.com/office/drawing/2014/main" id="{DED23E71-8585-4E0C-9FE0-8FE69AF10CDF}"/>
                  </a:ext>
                </a:extLst>
              </p:cNvPr>
              <p:cNvSpPr/>
              <p:nvPr/>
            </p:nvSpPr>
            <p:spPr>
              <a:xfrm rot="9246701">
                <a:off x="3161131" y="996711"/>
                <a:ext cx="505838" cy="178148"/>
              </a:xfrm>
              <a:prstGeom prst="parallelogram">
                <a:avLst>
                  <a:gd name="adj" fmla="val 64153"/>
                </a:avLst>
              </a:prstGeom>
              <a:solidFill>
                <a:srgbClr val="2F5B9D">
                  <a:alpha val="9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63" name="Parallelogram 62">
              <a:extLst>
                <a:ext uri="{FF2B5EF4-FFF2-40B4-BE49-F238E27FC236}">
                  <a16:creationId xmlns:a16="http://schemas.microsoft.com/office/drawing/2014/main" id="{637942F3-30D7-4941-B6F6-DBAEEF4678B0}"/>
                </a:ext>
              </a:extLst>
            </p:cNvPr>
            <p:cNvSpPr/>
            <p:nvPr/>
          </p:nvSpPr>
          <p:spPr>
            <a:xfrm rot="2258301" flipV="1">
              <a:off x="6004209" y="5333522"/>
              <a:ext cx="458542" cy="234236"/>
            </a:xfrm>
            <a:prstGeom prst="parallelogram">
              <a:avLst>
                <a:gd name="adj" fmla="val 86501"/>
              </a:avLst>
            </a:prstGeom>
            <a:solidFill>
              <a:srgbClr val="165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66" name="Rectangle 65">
            <a:extLst>
              <a:ext uri="{FF2B5EF4-FFF2-40B4-BE49-F238E27FC236}">
                <a16:creationId xmlns:a16="http://schemas.microsoft.com/office/drawing/2014/main" id="{4991705C-7C7A-4E0C-8FCD-03EFFFBD94F5}"/>
              </a:ext>
            </a:extLst>
          </p:cNvPr>
          <p:cNvSpPr/>
          <p:nvPr/>
        </p:nvSpPr>
        <p:spPr>
          <a:xfrm>
            <a:off x="-85725" y="-66675"/>
            <a:ext cx="12525375" cy="70961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a:extLst>
              <a:ext uri="{FF2B5EF4-FFF2-40B4-BE49-F238E27FC236}">
                <a16:creationId xmlns:a16="http://schemas.microsoft.com/office/drawing/2014/main" id="{C50EE300-07B2-4828-A3F5-9BE15F157DD9}"/>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D51B1FF1-5E01-430B-8880-00ACDC99CC03}"/>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Des prises de décisions </a:t>
            </a:r>
            <a:r>
              <a:rPr lang="fr-FR" sz="2800" b="1" cap="all">
                <a:solidFill>
                  <a:srgbClr val="FAFCD7"/>
                </a:solidFill>
                <a:latin typeface="Alte Haas Grotesk"/>
              </a:rPr>
              <a:t>parfois…</a:t>
            </a:r>
            <a:endParaRPr lang="fr-FR" sz="2800" b="1" cap="all">
              <a:solidFill>
                <a:srgbClr val="F9D45F"/>
              </a:solidFill>
              <a:latin typeface="Alte Haas Grotesk"/>
            </a:endParaRPr>
          </a:p>
        </p:txBody>
      </p:sp>
    </p:spTree>
    <p:extLst>
      <p:ext uri="{BB962C8B-B14F-4D97-AF65-F5344CB8AC3E}">
        <p14:creationId xmlns:p14="http://schemas.microsoft.com/office/powerpoint/2010/main" val="316868859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A105D-7B8C-4076-8771-FAA16F6CE578}"/>
              </a:ext>
            </a:extLst>
          </p:cNvPr>
          <p:cNvSpPr>
            <a:spLocks noGrp="1"/>
          </p:cNvSpPr>
          <p:nvPr>
            <p:ph type="title"/>
          </p:nvPr>
        </p:nvSpPr>
        <p:spPr/>
        <p:txBody>
          <a:bodyPr/>
          <a:lstStyle/>
          <a:p>
            <a:r>
              <a:rPr lang="en-US">
                <a:latin typeface="Alte Haas Grotesk"/>
              </a:rPr>
              <a:t>Annexes</a:t>
            </a:r>
            <a:endParaRPr lang="en-US"/>
          </a:p>
        </p:txBody>
      </p:sp>
      <p:sp>
        <p:nvSpPr>
          <p:cNvPr id="3" name="Text Placeholder 2">
            <a:extLst>
              <a:ext uri="{FF2B5EF4-FFF2-40B4-BE49-F238E27FC236}">
                <a16:creationId xmlns:a16="http://schemas.microsoft.com/office/drawing/2014/main" id="{C1460338-31F6-4085-92DD-75E4267B8201}"/>
              </a:ext>
            </a:extLst>
          </p:cNvPr>
          <p:cNvSpPr>
            <a:spLocks noGrp="1"/>
          </p:cNvSpPr>
          <p:nvPr>
            <p:ph type="body" idx="1"/>
          </p:nvPr>
        </p:nvSpPr>
        <p:spPr/>
        <p:txBody>
          <a:bodyPr vert="horz" lIns="91440" tIns="45720" rIns="91440" bIns="45720" rtlCol="0" anchor="t">
            <a:normAutofit/>
          </a:bodyPr>
          <a:lstStyle/>
          <a:p>
            <a:endParaRPr lang="en-US">
              <a:latin typeface="Alte Haas Grotesk"/>
            </a:endParaRPr>
          </a:p>
        </p:txBody>
      </p:sp>
    </p:spTree>
    <p:extLst>
      <p:ext uri="{BB962C8B-B14F-4D97-AF65-F5344CB8AC3E}">
        <p14:creationId xmlns:p14="http://schemas.microsoft.com/office/powerpoint/2010/main" val="4374973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4919842-6768-4449-9CE0-D53F5CFCB387}"/>
              </a:ext>
            </a:extLst>
          </p:cNvPr>
          <p:cNvPicPr>
            <a:picLocks noChangeAspect="1"/>
          </p:cNvPicPr>
          <p:nvPr/>
        </p:nvPicPr>
        <p:blipFill>
          <a:blip r:embed="rId3"/>
          <a:stretch>
            <a:fillRect/>
          </a:stretch>
        </p:blipFill>
        <p:spPr>
          <a:xfrm>
            <a:off x="-27897" y="-165690"/>
            <a:ext cx="11637042" cy="5425294"/>
          </a:xfrm>
          <a:prstGeom prst="rect">
            <a:avLst/>
          </a:prstGeom>
          <a:noFill/>
          <a:ln>
            <a:solidFill>
              <a:srgbClr val="0070C0"/>
            </a:solidFill>
          </a:ln>
        </p:spPr>
      </p:pic>
      <p:pic>
        <p:nvPicPr>
          <p:cNvPr id="5" name="Picture 4">
            <a:extLst>
              <a:ext uri="{FF2B5EF4-FFF2-40B4-BE49-F238E27FC236}">
                <a16:creationId xmlns:a16="http://schemas.microsoft.com/office/drawing/2014/main" id="{0B6C011A-DCB2-44AF-BEE8-3EFD802C16CB}"/>
              </a:ext>
            </a:extLst>
          </p:cNvPr>
          <p:cNvPicPr>
            <a:picLocks noChangeAspect="1"/>
          </p:cNvPicPr>
          <p:nvPr/>
        </p:nvPicPr>
        <p:blipFill rotWithShape="1">
          <a:blip r:embed="rId4"/>
          <a:srcRect l="26344" t="28266" r="24517"/>
          <a:stretch/>
        </p:blipFill>
        <p:spPr>
          <a:xfrm>
            <a:off x="4931512" y="836904"/>
            <a:ext cx="7344547" cy="4987584"/>
          </a:xfrm>
          <a:prstGeom prst="rect">
            <a:avLst/>
          </a:prstGeom>
          <a:noFill/>
          <a:ln>
            <a:solidFill>
              <a:srgbClr val="0070C0"/>
            </a:solidFill>
          </a:ln>
        </p:spPr>
      </p:pic>
      <p:pic>
        <p:nvPicPr>
          <p:cNvPr id="7" name="Picture 6">
            <a:extLst>
              <a:ext uri="{FF2B5EF4-FFF2-40B4-BE49-F238E27FC236}">
                <a16:creationId xmlns:a16="http://schemas.microsoft.com/office/drawing/2014/main" id="{505CEF7A-B912-4880-91CC-EF56476BE45A}"/>
              </a:ext>
            </a:extLst>
          </p:cNvPr>
          <p:cNvPicPr>
            <a:picLocks noChangeAspect="1"/>
          </p:cNvPicPr>
          <p:nvPr/>
        </p:nvPicPr>
        <p:blipFill>
          <a:blip r:embed="rId5"/>
          <a:stretch>
            <a:fillRect/>
          </a:stretch>
        </p:blipFill>
        <p:spPr>
          <a:xfrm>
            <a:off x="161567" y="2608404"/>
            <a:ext cx="7826004" cy="3653794"/>
          </a:xfrm>
          <a:prstGeom prst="rect">
            <a:avLst/>
          </a:prstGeom>
          <a:noFill/>
          <a:ln>
            <a:solidFill>
              <a:srgbClr val="0070C0"/>
            </a:solidFill>
          </a:ln>
        </p:spPr>
      </p:pic>
      <p:pic>
        <p:nvPicPr>
          <p:cNvPr id="16" name="Picture 15" descr="A picture containing text, clipart&#10;&#10;Description automatically generated">
            <a:extLst>
              <a:ext uri="{FF2B5EF4-FFF2-40B4-BE49-F238E27FC236}">
                <a16:creationId xmlns:a16="http://schemas.microsoft.com/office/drawing/2014/main" id="{9450D648-CB13-40A1-BB49-1D49A3F834EB}"/>
              </a:ext>
            </a:extLst>
          </p:cNvPr>
          <p:cNvPicPr>
            <a:picLocks noChangeAspect="1"/>
          </p:cNvPicPr>
          <p:nvPr/>
        </p:nvPicPr>
        <p:blipFill>
          <a:blip r:embed="rId6">
            <a:biLevel thresh="25000"/>
            <a:extLst>
              <a:ext uri="{28A0092B-C50C-407E-A947-70E740481C1C}">
                <a14:useLocalDpi xmlns:a14="http://schemas.microsoft.com/office/drawing/2010/main" val="0"/>
              </a:ext>
            </a:extLst>
          </a:blip>
          <a:stretch>
            <a:fillRect/>
          </a:stretch>
        </p:blipFill>
        <p:spPr>
          <a:xfrm>
            <a:off x="5790624" y="899883"/>
            <a:ext cx="2059715" cy="392812"/>
          </a:xfrm>
          <a:prstGeom prst="rect">
            <a:avLst/>
          </a:prstGeom>
        </p:spPr>
      </p:pic>
      <p:sp>
        <p:nvSpPr>
          <p:cNvPr id="17" name="Rectangle 16">
            <a:extLst>
              <a:ext uri="{FF2B5EF4-FFF2-40B4-BE49-F238E27FC236}">
                <a16:creationId xmlns:a16="http://schemas.microsoft.com/office/drawing/2014/main" id="{C37AC782-9169-4817-B5A7-D7C5BEAC3F39}"/>
              </a:ext>
            </a:extLst>
          </p:cNvPr>
          <p:cNvSpPr/>
          <p:nvPr/>
        </p:nvSpPr>
        <p:spPr>
          <a:xfrm>
            <a:off x="-442686" y="-740104"/>
            <a:ext cx="13077371" cy="81416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24" name="Rectangle 23">
            <a:extLst>
              <a:ext uri="{FF2B5EF4-FFF2-40B4-BE49-F238E27FC236}">
                <a16:creationId xmlns:a16="http://schemas.microsoft.com/office/drawing/2014/main" id="{E2605644-6C9A-4F38-A627-DC244868824E}"/>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TextBox 24">
            <a:extLst>
              <a:ext uri="{FF2B5EF4-FFF2-40B4-BE49-F238E27FC236}">
                <a16:creationId xmlns:a16="http://schemas.microsoft.com/office/drawing/2014/main" id="{40BD85F4-7A30-421F-BAFE-343177E60E71}"/>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en-US" sz="2800" b="1" cap="all">
                <a:solidFill>
                  <a:srgbClr val="F9D45F"/>
                </a:solidFill>
                <a:latin typeface="Alte Haas Grotesk"/>
              </a:rPr>
              <a:t>Et </a:t>
            </a:r>
            <a:r>
              <a:rPr lang="en-US" sz="2800" b="1" cap="all">
                <a:solidFill>
                  <a:srgbClr val="FAFCD7"/>
                </a:solidFill>
                <a:latin typeface="Alte Haas Grotesk"/>
              </a:rPr>
              <a:t>Au fait !</a:t>
            </a:r>
            <a:endParaRPr lang="fr-FR" sz="2800" b="1" cap="all">
              <a:solidFill>
                <a:srgbClr val="F9D45F"/>
              </a:solidFill>
              <a:latin typeface="Alte Haas Grotesk"/>
            </a:endParaRPr>
          </a:p>
        </p:txBody>
      </p:sp>
    </p:spTree>
    <p:extLst>
      <p:ext uri="{BB962C8B-B14F-4D97-AF65-F5344CB8AC3E}">
        <p14:creationId xmlns:p14="http://schemas.microsoft.com/office/powerpoint/2010/main" val="17234452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 name="Group 60">
            <a:extLst>
              <a:ext uri="{FF2B5EF4-FFF2-40B4-BE49-F238E27FC236}">
                <a16:creationId xmlns:a16="http://schemas.microsoft.com/office/drawing/2014/main" id="{556F73C8-3B2F-4F8F-A8C1-6B66858762BD}"/>
              </a:ext>
            </a:extLst>
          </p:cNvPr>
          <p:cNvGrpSpPr/>
          <p:nvPr/>
        </p:nvGrpSpPr>
        <p:grpSpPr>
          <a:xfrm>
            <a:off x="0" y="0"/>
            <a:ext cx="12192000" cy="6858000"/>
            <a:chOff x="0" y="0"/>
            <a:chExt cx="12192000" cy="6858000"/>
          </a:xfrm>
        </p:grpSpPr>
        <p:grpSp>
          <p:nvGrpSpPr>
            <p:cNvPr id="62" name="Group 61">
              <a:extLst>
                <a:ext uri="{FF2B5EF4-FFF2-40B4-BE49-F238E27FC236}">
                  <a16:creationId xmlns:a16="http://schemas.microsoft.com/office/drawing/2014/main" id="{FD1AF76C-EBBC-4CB2-933A-A0E991F90FD7}"/>
                </a:ext>
              </a:extLst>
            </p:cNvPr>
            <p:cNvGrpSpPr/>
            <p:nvPr/>
          </p:nvGrpSpPr>
          <p:grpSpPr>
            <a:xfrm>
              <a:off x="0" y="0"/>
              <a:ext cx="12192000" cy="6858000"/>
              <a:chOff x="0" y="0"/>
              <a:chExt cx="12192000" cy="6858000"/>
            </a:xfrm>
          </p:grpSpPr>
          <p:pic>
            <p:nvPicPr>
              <p:cNvPr id="64" name="Picture 63">
                <a:extLst>
                  <a:ext uri="{FF2B5EF4-FFF2-40B4-BE49-F238E27FC236}">
                    <a16:creationId xmlns:a16="http://schemas.microsoft.com/office/drawing/2014/main" id="{98A0C613-2DE2-4D4A-A89E-0613DE2512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5" name="Parallelogram 64">
                <a:extLst>
                  <a:ext uri="{FF2B5EF4-FFF2-40B4-BE49-F238E27FC236}">
                    <a16:creationId xmlns:a16="http://schemas.microsoft.com/office/drawing/2014/main" id="{DED23E71-8585-4E0C-9FE0-8FE69AF10CDF}"/>
                  </a:ext>
                </a:extLst>
              </p:cNvPr>
              <p:cNvSpPr/>
              <p:nvPr/>
            </p:nvSpPr>
            <p:spPr>
              <a:xfrm rot="9246701">
                <a:off x="3161131" y="996711"/>
                <a:ext cx="505838" cy="178148"/>
              </a:xfrm>
              <a:prstGeom prst="parallelogram">
                <a:avLst>
                  <a:gd name="adj" fmla="val 64153"/>
                </a:avLst>
              </a:prstGeom>
              <a:solidFill>
                <a:srgbClr val="2F5B9D">
                  <a:alpha val="9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63" name="Parallelogram 62">
              <a:extLst>
                <a:ext uri="{FF2B5EF4-FFF2-40B4-BE49-F238E27FC236}">
                  <a16:creationId xmlns:a16="http://schemas.microsoft.com/office/drawing/2014/main" id="{637942F3-30D7-4941-B6F6-DBAEEF4678B0}"/>
                </a:ext>
              </a:extLst>
            </p:cNvPr>
            <p:cNvSpPr/>
            <p:nvPr/>
          </p:nvSpPr>
          <p:spPr>
            <a:xfrm rot="2258301" flipV="1">
              <a:off x="6004209" y="5333522"/>
              <a:ext cx="458542" cy="234236"/>
            </a:xfrm>
            <a:prstGeom prst="parallelogram">
              <a:avLst>
                <a:gd name="adj" fmla="val 86501"/>
              </a:avLst>
            </a:prstGeom>
            <a:solidFill>
              <a:srgbClr val="165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66" name="Rectangle 65">
            <a:extLst>
              <a:ext uri="{FF2B5EF4-FFF2-40B4-BE49-F238E27FC236}">
                <a16:creationId xmlns:a16="http://schemas.microsoft.com/office/drawing/2014/main" id="{4991705C-7C7A-4E0C-8FCD-03EFFFBD94F5}"/>
              </a:ext>
            </a:extLst>
          </p:cNvPr>
          <p:cNvSpPr/>
          <p:nvPr/>
        </p:nvSpPr>
        <p:spPr>
          <a:xfrm>
            <a:off x="-85725" y="-66675"/>
            <a:ext cx="12525375" cy="70961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90" name="Group 89">
            <a:extLst>
              <a:ext uri="{FF2B5EF4-FFF2-40B4-BE49-F238E27FC236}">
                <a16:creationId xmlns:a16="http://schemas.microsoft.com/office/drawing/2014/main" id="{28448FFD-3B4A-4234-9030-28AD301B508B}"/>
              </a:ext>
            </a:extLst>
          </p:cNvPr>
          <p:cNvGrpSpPr/>
          <p:nvPr/>
        </p:nvGrpSpPr>
        <p:grpSpPr>
          <a:xfrm>
            <a:off x="970511" y="827251"/>
            <a:ext cx="9340770" cy="4320997"/>
            <a:chOff x="1558338" y="603519"/>
            <a:chExt cx="9340770" cy="4320997"/>
          </a:xfrm>
        </p:grpSpPr>
        <p:pic>
          <p:nvPicPr>
            <p:cNvPr id="88" name="Picture 87">
              <a:extLst>
                <a:ext uri="{FF2B5EF4-FFF2-40B4-BE49-F238E27FC236}">
                  <a16:creationId xmlns:a16="http://schemas.microsoft.com/office/drawing/2014/main" id="{CB22B5A0-45B7-4349-9D4C-C1A99C41A603}"/>
                </a:ext>
              </a:extLst>
            </p:cNvPr>
            <p:cNvPicPr>
              <a:picLocks noChangeAspect="1"/>
            </p:cNvPicPr>
            <p:nvPr/>
          </p:nvPicPr>
          <p:blipFill>
            <a:blip r:embed="rId4"/>
            <a:stretch>
              <a:fillRect/>
            </a:stretch>
          </p:blipFill>
          <p:spPr>
            <a:xfrm>
              <a:off x="1558338" y="603519"/>
              <a:ext cx="9340770" cy="4320997"/>
            </a:xfrm>
            <a:prstGeom prst="rect">
              <a:avLst/>
            </a:prstGeom>
          </p:spPr>
        </p:pic>
        <p:sp>
          <p:nvSpPr>
            <p:cNvPr id="89" name="Rectangle 88">
              <a:extLst>
                <a:ext uri="{FF2B5EF4-FFF2-40B4-BE49-F238E27FC236}">
                  <a16:creationId xmlns:a16="http://schemas.microsoft.com/office/drawing/2014/main" id="{96E9CA3E-9EBF-4D0A-90C7-279677D67FF8}"/>
                </a:ext>
              </a:extLst>
            </p:cNvPr>
            <p:cNvSpPr/>
            <p:nvPr/>
          </p:nvSpPr>
          <p:spPr>
            <a:xfrm>
              <a:off x="2870522" y="782416"/>
              <a:ext cx="3993265" cy="1907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Rectangle 5">
            <a:extLst>
              <a:ext uri="{FF2B5EF4-FFF2-40B4-BE49-F238E27FC236}">
                <a16:creationId xmlns:a16="http://schemas.microsoft.com/office/drawing/2014/main" id="{C50EE300-07B2-4828-A3F5-9BE15F157DD9}"/>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D51B1FF1-5E01-430B-8880-00ACDC99CC03}"/>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#1. Le référentiel </a:t>
            </a:r>
            <a:r>
              <a:rPr lang="fr-FR" sz="2800" b="1" cap="all">
                <a:solidFill>
                  <a:srgbClr val="FAFCD7"/>
                </a:solidFill>
                <a:latin typeface="Alte Haas Grotesk"/>
              </a:rPr>
              <a:t>D'entreprise</a:t>
            </a:r>
            <a:endParaRPr lang="fr-FR" sz="2800" b="1" cap="all">
              <a:solidFill>
                <a:srgbClr val="F9D45F"/>
              </a:solidFill>
              <a:latin typeface="Alte Haas Grotesk"/>
            </a:endParaRPr>
          </a:p>
        </p:txBody>
      </p:sp>
      <p:sp>
        <p:nvSpPr>
          <p:cNvPr id="92" name="Rectangle 91">
            <a:extLst>
              <a:ext uri="{FF2B5EF4-FFF2-40B4-BE49-F238E27FC236}">
                <a16:creationId xmlns:a16="http://schemas.microsoft.com/office/drawing/2014/main" id="{9C5F84B1-CC06-4914-BD13-10F1281C670C}"/>
              </a:ext>
            </a:extLst>
          </p:cNvPr>
          <p:cNvSpPr/>
          <p:nvPr/>
        </p:nvSpPr>
        <p:spPr>
          <a:xfrm>
            <a:off x="1214205" y="2433668"/>
            <a:ext cx="7258066" cy="23264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407510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 name="Group 60">
            <a:extLst>
              <a:ext uri="{FF2B5EF4-FFF2-40B4-BE49-F238E27FC236}">
                <a16:creationId xmlns:a16="http://schemas.microsoft.com/office/drawing/2014/main" id="{556F73C8-3B2F-4F8F-A8C1-6B66858762BD}"/>
              </a:ext>
            </a:extLst>
          </p:cNvPr>
          <p:cNvGrpSpPr/>
          <p:nvPr/>
        </p:nvGrpSpPr>
        <p:grpSpPr>
          <a:xfrm>
            <a:off x="0" y="0"/>
            <a:ext cx="12192000" cy="6858000"/>
            <a:chOff x="0" y="0"/>
            <a:chExt cx="12192000" cy="6858000"/>
          </a:xfrm>
        </p:grpSpPr>
        <p:grpSp>
          <p:nvGrpSpPr>
            <p:cNvPr id="62" name="Group 61">
              <a:extLst>
                <a:ext uri="{FF2B5EF4-FFF2-40B4-BE49-F238E27FC236}">
                  <a16:creationId xmlns:a16="http://schemas.microsoft.com/office/drawing/2014/main" id="{FD1AF76C-EBBC-4CB2-933A-A0E991F90FD7}"/>
                </a:ext>
              </a:extLst>
            </p:cNvPr>
            <p:cNvGrpSpPr/>
            <p:nvPr/>
          </p:nvGrpSpPr>
          <p:grpSpPr>
            <a:xfrm>
              <a:off x="0" y="0"/>
              <a:ext cx="12192000" cy="6858000"/>
              <a:chOff x="0" y="0"/>
              <a:chExt cx="12192000" cy="6858000"/>
            </a:xfrm>
          </p:grpSpPr>
          <p:pic>
            <p:nvPicPr>
              <p:cNvPr id="64" name="Picture 63">
                <a:extLst>
                  <a:ext uri="{FF2B5EF4-FFF2-40B4-BE49-F238E27FC236}">
                    <a16:creationId xmlns:a16="http://schemas.microsoft.com/office/drawing/2014/main" id="{98A0C613-2DE2-4D4A-A89E-0613DE2512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5" name="Parallelogram 64">
                <a:extLst>
                  <a:ext uri="{FF2B5EF4-FFF2-40B4-BE49-F238E27FC236}">
                    <a16:creationId xmlns:a16="http://schemas.microsoft.com/office/drawing/2014/main" id="{DED23E71-8585-4E0C-9FE0-8FE69AF10CDF}"/>
                  </a:ext>
                </a:extLst>
              </p:cNvPr>
              <p:cNvSpPr/>
              <p:nvPr/>
            </p:nvSpPr>
            <p:spPr>
              <a:xfrm rot="9246701">
                <a:off x="3161131" y="996711"/>
                <a:ext cx="505838" cy="178148"/>
              </a:xfrm>
              <a:prstGeom prst="parallelogram">
                <a:avLst>
                  <a:gd name="adj" fmla="val 64153"/>
                </a:avLst>
              </a:prstGeom>
              <a:solidFill>
                <a:srgbClr val="2F5B9D">
                  <a:alpha val="9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63" name="Parallelogram 62">
              <a:extLst>
                <a:ext uri="{FF2B5EF4-FFF2-40B4-BE49-F238E27FC236}">
                  <a16:creationId xmlns:a16="http://schemas.microsoft.com/office/drawing/2014/main" id="{637942F3-30D7-4941-B6F6-DBAEEF4678B0}"/>
                </a:ext>
              </a:extLst>
            </p:cNvPr>
            <p:cNvSpPr/>
            <p:nvPr/>
          </p:nvSpPr>
          <p:spPr>
            <a:xfrm rot="2258301" flipV="1">
              <a:off x="6004209" y="5333522"/>
              <a:ext cx="458542" cy="234236"/>
            </a:xfrm>
            <a:prstGeom prst="parallelogram">
              <a:avLst>
                <a:gd name="adj" fmla="val 86501"/>
              </a:avLst>
            </a:prstGeom>
            <a:solidFill>
              <a:srgbClr val="165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66" name="Rectangle 65">
            <a:extLst>
              <a:ext uri="{FF2B5EF4-FFF2-40B4-BE49-F238E27FC236}">
                <a16:creationId xmlns:a16="http://schemas.microsoft.com/office/drawing/2014/main" id="{4991705C-7C7A-4E0C-8FCD-03EFFFBD94F5}"/>
              </a:ext>
            </a:extLst>
          </p:cNvPr>
          <p:cNvSpPr/>
          <p:nvPr/>
        </p:nvSpPr>
        <p:spPr>
          <a:xfrm>
            <a:off x="-85725" y="-66675"/>
            <a:ext cx="12525375" cy="70961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90" name="Group 89">
            <a:extLst>
              <a:ext uri="{FF2B5EF4-FFF2-40B4-BE49-F238E27FC236}">
                <a16:creationId xmlns:a16="http://schemas.microsoft.com/office/drawing/2014/main" id="{28448FFD-3B4A-4234-9030-28AD301B508B}"/>
              </a:ext>
            </a:extLst>
          </p:cNvPr>
          <p:cNvGrpSpPr/>
          <p:nvPr/>
        </p:nvGrpSpPr>
        <p:grpSpPr>
          <a:xfrm>
            <a:off x="970511" y="827251"/>
            <a:ext cx="9340770" cy="4320997"/>
            <a:chOff x="1558338" y="603519"/>
            <a:chExt cx="9340770" cy="4320997"/>
          </a:xfrm>
        </p:grpSpPr>
        <p:pic>
          <p:nvPicPr>
            <p:cNvPr id="88" name="Picture 87">
              <a:extLst>
                <a:ext uri="{FF2B5EF4-FFF2-40B4-BE49-F238E27FC236}">
                  <a16:creationId xmlns:a16="http://schemas.microsoft.com/office/drawing/2014/main" id="{CB22B5A0-45B7-4349-9D4C-C1A99C41A603}"/>
                </a:ext>
              </a:extLst>
            </p:cNvPr>
            <p:cNvPicPr>
              <a:picLocks noChangeAspect="1"/>
            </p:cNvPicPr>
            <p:nvPr/>
          </p:nvPicPr>
          <p:blipFill>
            <a:blip r:embed="rId4"/>
            <a:stretch>
              <a:fillRect/>
            </a:stretch>
          </p:blipFill>
          <p:spPr>
            <a:xfrm>
              <a:off x="1558338" y="603519"/>
              <a:ext cx="9340770" cy="4320997"/>
            </a:xfrm>
            <a:prstGeom prst="rect">
              <a:avLst/>
            </a:prstGeom>
          </p:spPr>
        </p:pic>
        <p:sp>
          <p:nvSpPr>
            <p:cNvPr id="89" name="Rectangle 88">
              <a:extLst>
                <a:ext uri="{FF2B5EF4-FFF2-40B4-BE49-F238E27FC236}">
                  <a16:creationId xmlns:a16="http://schemas.microsoft.com/office/drawing/2014/main" id="{96E9CA3E-9EBF-4D0A-90C7-279677D67FF8}"/>
                </a:ext>
              </a:extLst>
            </p:cNvPr>
            <p:cNvSpPr/>
            <p:nvPr/>
          </p:nvSpPr>
          <p:spPr>
            <a:xfrm>
              <a:off x="2870522" y="885684"/>
              <a:ext cx="3993265" cy="17940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Rectangle 5">
            <a:extLst>
              <a:ext uri="{FF2B5EF4-FFF2-40B4-BE49-F238E27FC236}">
                <a16:creationId xmlns:a16="http://schemas.microsoft.com/office/drawing/2014/main" id="{C50EE300-07B2-4828-A3F5-9BE15F157DD9}"/>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D51B1FF1-5E01-430B-8880-00ACDC99CC03}"/>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#1. Le référentiel </a:t>
            </a:r>
            <a:r>
              <a:rPr lang="fr-FR" sz="2800" b="1" cap="all">
                <a:solidFill>
                  <a:srgbClr val="FAFCD7"/>
                </a:solidFill>
                <a:latin typeface="Alte Haas Grotesk"/>
              </a:rPr>
              <a:t>D'entreprise</a:t>
            </a:r>
            <a:endParaRPr lang="fr-FR" sz="2800" b="1" cap="all">
              <a:solidFill>
                <a:srgbClr val="F9D45F"/>
              </a:solidFill>
              <a:latin typeface="Alte Haas Grotesk"/>
            </a:endParaRPr>
          </a:p>
        </p:txBody>
      </p:sp>
    </p:spTree>
    <p:extLst>
      <p:ext uri="{BB962C8B-B14F-4D97-AF65-F5344CB8AC3E}">
        <p14:creationId xmlns:p14="http://schemas.microsoft.com/office/powerpoint/2010/main" val="3328767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 name="Group 60">
            <a:extLst>
              <a:ext uri="{FF2B5EF4-FFF2-40B4-BE49-F238E27FC236}">
                <a16:creationId xmlns:a16="http://schemas.microsoft.com/office/drawing/2014/main" id="{556F73C8-3B2F-4F8F-A8C1-6B66858762BD}"/>
              </a:ext>
            </a:extLst>
          </p:cNvPr>
          <p:cNvGrpSpPr/>
          <p:nvPr/>
        </p:nvGrpSpPr>
        <p:grpSpPr>
          <a:xfrm>
            <a:off x="0" y="0"/>
            <a:ext cx="12192000" cy="6858000"/>
            <a:chOff x="0" y="0"/>
            <a:chExt cx="12192000" cy="6858000"/>
          </a:xfrm>
        </p:grpSpPr>
        <p:grpSp>
          <p:nvGrpSpPr>
            <p:cNvPr id="62" name="Group 61">
              <a:extLst>
                <a:ext uri="{FF2B5EF4-FFF2-40B4-BE49-F238E27FC236}">
                  <a16:creationId xmlns:a16="http://schemas.microsoft.com/office/drawing/2014/main" id="{FD1AF76C-EBBC-4CB2-933A-A0E991F90FD7}"/>
                </a:ext>
              </a:extLst>
            </p:cNvPr>
            <p:cNvGrpSpPr/>
            <p:nvPr/>
          </p:nvGrpSpPr>
          <p:grpSpPr>
            <a:xfrm>
              <a:off x="0" y="0"/>
              <a:ext cx="12192000" cy="6858000"/>
              <a:chOff x="0" y="0"/>
              <a:chExt cx="12192000" cy="6858000"/>
            </a:xfrm>
          </p:grpSpPr>
          <p:pic>
            <p:nvPicPr>
              <p:cNvPr id="64" name="Picture 63">
                <a:extLst>
                  <a:ext uri="{FF2B5EF4-FFF2-40B4-BE49-F238E27FC236}">
                    <a16:creationId xmlns:a16="http://schemas.microsoft.com/office/drawing/2014/main" id="{98A0C613-2DE2-4D4A-A89E-0613DE2512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5" name="Parallelogram 64">
                <a:extLst>
                  <a:ext uri="{FF2B5EF4-FFF2-40B4-BE49-F238E27FC236}">
                    <a16:creationId xmlns:a16="http://schemas.microsoft.com/office/drawing/2014/main" id="{DED23E71-8585-4E0C-9FE0-8FE69AF10CDF}"/>
                  </a:ext>
                </a:extLst>
              </p:cNvPr>
              <p:cNvSpPr/>
              <p:nvPr/>
            </p:nvSpPr>
            <p:spPr>
              <a:xfrm rot="9246701">
                <a:off x="3161131" y="996711"/>
                <a:ext cx="505838" cy="178148"/>
              </a:xfrm>
              <a:prstGeom prst="parallelogram">
                <a:avLst>
                  <a:gd name="adj" fmla="val 64153"/>
                </a:avLst>
              </a:prstGeom>
              <a:solidFill>
                <a:srgbClr val="2F5B9D">
                  <a:alpha val="9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63" name="Parallelogram 62">
              <a:extLst>
                <a:ext uri="{FF2B5EF4-FFF2-40B4-BE49-F238E27FC236}">
                  <a16:creationId xmlns:a16="http://schemas.microsoft.com/office/drawing/2014/main" id="{637942F3-30D7-4941-B6F6-DBAEEF4678B0}"/>
                </a:ext>
              </a:extLst>
            </p:cNvPr>
            <p:cNvSpPr/>
            <p:nvPr/>
          </p:nvSpPr>
          <p:spPr>
            <a:xfrm rot="2258301" flipV="1">
              <a:off x="6004209" y="5333522"/>
              <a:ext cx="458542" cy="234236"/>
            </a:xfrm>
            <a:prstGeom prst="parallelogram">
              <a:avLst>
                <a:gd name="adj" fmla="val 86501"/>
              </a:avLst>
            </a:prstGeom>
            <a:solidFill>
              <a:srgbClr val="165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66" name="Rectangle 65">
            <a:extLst>
              <a:ext uri="{FF2B5EF4-FFF2-40B4-BE49-F238E27FC236}">
                <a16:creationId xmlns:a16="http://schemas.microsoft.com/office/drawing/2014/main" id="{4991705C-7C7A-4E0C-8FCD-03EFFFBD94F5}"/>
              </a:ext>
            </a:extLst>
          </p:cNvPr>
          <p:cNvSpPr/>
          <p:nvPr/>
        </p:nvSpPr>
        <p:spPr>
          <a:xfrm>
            <a:off x="-85725" y="-66675"/>
            <a:ext cx="12525375" cy="70961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88" name="Picture 87">
            <a:extLst>
              <a:ext uri="{FF2B5EF4-FFF2-40B4-BE49-F238E27FC236}">
                <a16:creationId xmlns:a16="http://schemas.microsoft.com/office/drawing/2014/main" id="{CB22B5A0-45B7-4349-9D4C-C1A99C41A603}"/>
              </a:ext>
            </a:extLst>
          </p:cNvPr>
          <p:cNvPicPr>
            <a:picLocks noChangeAspect="1"/>
          </p:cNvPicPr>
          <p:nvPr/>
        </p:nvPicPr>
        <p:blipFill>
          <a:blip r:embed="rId4"/>
          <a:stretch>
            <a:fillRect/>
          </a:stretch>
        </p:blipFill>
        <p:spPr>
          <a:xfrm>
            <a:off x="970511" y="827251"/>
            <a:ext cx="9340770" cy="4320997"/>
          </a:xfrm>
          <a:prstGeom prst="rect">
            <a:avLst/>
          </a:prstGeom>
        </p:spPr>
      </p:pic>
      <p:sp>
        <p:nvSpPr>
          <p:cNvPr id="6" name="Rectangle 5">
            <a:extLst>
              <a:ext uri="{FF2B5EF4-FFF2-40B4-BE49-F238E27FC236}">
                <a16:creationId xmlns:a16="http://schemas.microsoft.com/office/drawing/2014/main" id="{C50EE300-07B2-4828-A3F5-9BE15F157DD9}"/>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D51B1FF1-5E01-430B-8880-00ACDC99CC03}"/>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#1. Le référentiel </a:t>
            </a:r>
            <a:r>
              <a:rPr lang="fr-FR" sz="2800" b="1" cap="all">
                <a:solidFill>
                  <a:srgbClr val="FAFCD7"/>
                </a:solidFill>
                <a:latin typeface="Alte Haas Grotesk"/>
              </a:rPr>
              <a:t>D'entreprise</a:t>
            </a:r>
            <a:endParaRPr lang="fr-FR" sz="2800" b="1" cap="all">
              <a:solidFill>
                <a:srgbClr val="F9D45F"/>
              </a:solidFill>
              <a:latin typeface="Alte Haas Grotesk"/>
            </a:endParaRPr>
          </a:p>
        </p:txBody>
      </p:sp>
    </p:spTree>
    <p:extLst>
      <p:ext uri="{BB962C8B-B14F-4D97-AF65-F5344CB8AC3E}">
        <p14:creationId xmlns:p14="http://schemas.microsoft.com/office/powerpoint/2010/main" val="39282146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 name="Group 60">
            <a:extLst>
              <a:ext uri="{FF2B5EF4-FFF2-40B4-BE49-F238E27FC236}">
                <a16:creationId xmlns:a16="http://schemas.microsoft.com/office/drawing/2014/main" id="{556F73C8-3B2F-4F8F-A8C1-6B66858762BD}"/>
              </a:ext>
            </a:extLst>
          </p:cNvPr>
          <p:cNvGrpSpPr/>
          <p:nvPr/>
        </p:nvGrpSpPr>
        <p:grpSpPr>
          <a:xfrm>
            <a:off x="0" y="0"/>
            <a:ext cx="12192000" cy="6858000"/>
            <a:chOff x="0" y="0"/>
            <a:chExt cx="12192000" cy="6858000"/>
          </a:xfrm>
        </p:grpSpPr>
        <p:grpSp>
          <p:nvGrpSpPr>
            <p:cNvPr id="62" name="Group 61">
              <a:extLst>
                <a:ext uri="{FF2B5EF4-FFF2-40B4-BE49-F238E27FC236}">
                  <a16:creationId xmlns:a16="http://schemas.microsoft.com/office/drawing/2014/main" id="{FD1AF76C-EBBC-4CB2-933A-A0E991F90FD7}"/>
                </a:ext>
              </a:extLst>
            </p:cNvPr>
            <p:cNvGrpSpPr/>
            <p:nvPr/>
          </p:nvGrpSpPr>
          <p:grpSpPr>
            <a:xfrm>
              <a:off x="0" y="0"/>
              <a:ext cx="12192000" cy="6858000"/>
              <a:chOff x="0" y="0"/>
              <a:chExt cx="12192000" cy="6858000"/>
            </a:xfrm>
          </p:grpSpPr>
          <p:pic>
            <p:nvPicPr>
              <p:cNvPr id="64" name="Picture 63">
                <a:extLst>
                  <a:ext uri="{FF2B5EF4-FFF2-40B4-BE49-F238E27FC236}">
                    <a16:creationId xmlns:a16="http://schemas.microsoft.com/office/drawing/2014/main" id="{98A0C613-2DE2-4D4A-A89E-0613DE2512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5" name="Parallelogram 64">
                <a:extLst>
                  <a:ext uri="{FF2B5EF4-FFF2-40B4-BE49-F238E27FC236}">
                    <a16:creationId xmlns:a16="http://schemas.microsoft.com/office/drawing/2014/main" id="{DED23E71-8585-4E0C-9FE0-8FE69AF10CDF}"/>
                  </a:ext>
                </a:extLst>
              </p:cNvPr>
              <p:cNvSpPr/>
              <p:nvPr/>
            </p:nvSpPr>
            <p:spPr>
              <a:xfrm rot="9246701">
                <a:off x="3161131" y="996711"/>
                <a:ext cx="505838" cy="178148"/>
              </a:xfrm>
              <a:prstGeom prst="parallelogram">
                <a:avLst>
                  <a:gd name="adj" fmla="val 64153"/>
                </a:avLst>
              </a:prstGeom>
              <a:solidFill>
                <a:srgbClr val="2F5B9D">
                  <a:alpha val="9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63" name="Parallelogram 62">
              <a:extLst>
                <a:ext uri="{FF2B5EF4-FFF2-40B4-BE49-F238E27FC236}">
                  <a16:creationId xmlns:a16="http://schemas.microsoft.com/office/drawing/2014/main" id="{637942F3-30D7-4941-B6F6-DBAEEF4678B0}"/>
                </a:ext>
              </a:extLst>
            </p:cNvPr>
            <p:cNvSpPr/>
            <p:nvPr/>
          </p:nvSpPr>
          <p:spPr>
            <a:xfrm rot="2258301" flipV="1">
              <a:off x="6004209" y="5333522"/>
              <a:ext cx="458542" cy="234236"/>
            </a:xfrm>
            <a:prstGeom prst="parallelogram">
              <a:avLst>
                <a:gd name="adj" fmla="val 86501"/>
              </a:avLst>
            </a:prstGeom>
            <a:solidFill>
              <a:srgbClr val="165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66" name="Rectangle 65">
            <a:extLst>
              <a:ext uri="{FF2B5EF4-FFF2-40B4-BE49-F238E27FC236}">
                <a16:creationId xmlns:a16="http://schemas.microsoft.com/office/drawing/2014/main" id="{4991705C-7C7A-4E0C-8FCD-03EFFFBD94F5}"/>
              </a:ext>
            </a:extLst>
          </p:cNvPr>
          <p:cNvSpPr/>
          <p:nvPr/>
        </p:nvSpPr>
        <p:spPr>
          <a:xfrm>
            <a:off x="-85725" y="-66675"/>
            <a:ext cx="12525375" cy="70961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 name="Picture 2">
            <a:extLst>
              <a:ext uri="{FF2B5EF4-FFF2-40B4-BE49-F238E27FC236}">
                <a16:creationId xmlns:a16="http://schemas.microsoft.com/office/drawing/2014/main" id="{F23B10CB-33BE-452C-99FC-B788F8E006E1}"/>
              </a:ext>
            </a:extLst>
          </p:cNvPr>
          <p:cNvPicPr>
            <a:picLocks noChangeAspect="1"/>
          </p:cNvPicPr>
          <p:nvPr/>
        </p:nvPicPr>
        <p:blipFill>
          <a:blip r:embed="rId4"/>
          <a:stretch>
            <a:fillRect/>
          </a:stretch>
        </p:blipFill>
        <p:spPr>
          <a:xfrm>
            <a:off x="1046317" y="1271244"/>
            <a:ext cx="10374325" cy="4140027"/>
          </a:xfrm>
          <a:prstGeom prst="rect">
            <a:avLst/>
          </a:prstGeom>
        </p:spPr>
      </p:pic>
      <p:sp>
        <p:nvSpPr>
          <p:cNvPr id="6" name="Rectangle 5">
            <a:extLst>
              <a:ext uri="{FF2B5EF4-FFF2-40B4-BE49-F238E27FC236}">
                <a16:creationId xmlns:a16="http://schemas.microsoft.com/office/drawing/2014/main" id="{C50EE300-07B2-4828-A3F5-9BE15F157DD9}"/>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D51B1FF1-5E01-430B-8880-00ACDC99CC03}"/>
              </a:ext>
            </a:extLst>
          </p:cNvPr>
          <p:cNvSpPr txBox="1"/>
          <p:nvPr/>
        </p:nvSpPr>
        <p:spPr>
          <a:xfrm>
            <a:off x="498796" y="5225364"/>
            <a:ext cx="9386884" cy="523220"/>
          </a:xfrm>
          <a:prstGeom prst="rect">
            <a:avLst/>
          </a:prstGeom>
          <a:noFill/>
        </p:spPr>
        <p:txBody>
          <a:bodyPr wrap="square" lIns="91440" tIns="45720" rIns="91440" bIns="45720" rtlCol="0" anchor="ctr">
            <a:spAutoFit/>
          </a:bodyPr>
          <a:lstStyle/>
          <a:p>
            <a:r>
              <a:rPr lang="fr-FR" sz="2800" b="1" cap="all">
                <a:solidFill>
                  <a:srgbClr val="F9D45F"/>
                </a:solidFill>
                <a:latin typeface="Alte Haas Grotesk"/>
              </a:rPr>
              <a:t>#1. Le référentiel </a:t>
            </a:r>
            <a:r>
              <a:rPr lang="fr-FR" sz="2800" b="1" cap="all">
                <a:solidFill>
                  <a:srgbClr val="FAFCD7"/>
                </a:solidFill>
                <a:latin typeface="Alte Haas Grotesk"/>
              </a:rPr>
              <a:t>D'entreprise</a:t>
            </a:r>
            <a:endParaRPr lang="fr-FR" sz="2800" b="1" cap="all">
              <a:solidFill>
                <a:srgbClr val="F9D45F"/>
              </a:solidFill>
              <a:latin typeface="Alte Haas Grotesk"/>
            </a:endParaRPr>
          </a:p>
        </p:txBody>
      </p:sp>
      <p:sp>
        <p:nvSpPr>
          <p:cNvPr id="13" name="Rectangle 12">
            <a:extLst>
              <a:ext uri="{FF2B5EF4-FFF2-40B4-BE49-F238E27FC236}">
                <a16:creationId xmlns:a16="http://schemas.microsoft.com/office/drawing/2014/main" id="{97CAF276-75EB-4145-870A-96C0B2F62A54}"/>
              </a:ext>
            </a:extLst>
          </p:cNvPr>
          <p:cNvSpPr/>
          <p:nvPr/>
        </p:nvSpPr>
        <p:spPr>
          <a:xfrm>
            <a:off x="1539240" y="1446728"/>
            <a:ext cx="6217919" cy="33830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4B3D3F4-14CD-4955-8A24-922450D852FF}"/>
              </a:ext>
            </a:extLst>
          </p:cNvPr>
          <p:cNvSpPr/>
          <p:nvPr/>
        </p:nvSpPr>
        <p:spPr>
          <a:xfrm>
            <a:off x="8442960" y="3429000"/>
            <a:ext cx="1569720" cy="12804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44456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B3AA11F0C99C049B435783AFF30866C" ma:contentTypeVersion="5" ma:contentTypeDescription="Crée un document." ma:contentTypeScope="" ma:versionID="b9578dee70f76b52f8c662216a19864c">
  <xsd:schema xmlns:xsd="http://www.w3.org/2001/XMLSchema" xmlns:xs="http://www.w3.org/2001/XMLSchema" xmlns:p="http://schemas.microsoft.com/office/2006/metadata/properties" xmlns:ns3="6754395f-40f2-4856-8ad7-29fcccd08a3d" xmlns:ns4="ee6c2457-0c38-4c97-91a8-94379ffa6261" targetNamespace="http://schemas.microsoft.com/office/2006/metadata/properties" ma:root="true" ma:fieldsID="dbbb49f117e9e1cc09f589c74a3ac76a" ns3:_="" ns4:_="">
    <xsd:import namespace="6754395f-40f2-4856-8ad7-29fcccd08a3d"/>
    <xsd:import namespace="ee6c2457-0c38-4c97-91a8-94379ffa6261"/>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754395f-40f2-4856-8ad7-29fcccd08a3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e6c2457-0c38-4c97-91a8-94379ffa6261" elementFormDefault="qualified">
    <xsd:import namespace="http://schemas.microsoft.com/office/2006/documentManagement/types"/>
    <xsd:import namespace="http://schemas.microsoft.com/office/infopath/2007/PartnerControls"/>
    <xsd:element name="SharedWithUsers" ma:index="10"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Partagé avec détails" ma:internalName="SharedWithDetails" ma:readOnly="true">
      <xsd:simpleType>
        <xsd:restriction base="dms:Note">
          <xsd:maxLength value="255"/>
        </xsd:restriction>
      </xsd:simpleType>
    </xsd:element>
    <xsd:element name="SharingHintHash" ma:index="12" nillable="true" ma:displayName="Partage du hachage d’indicateu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2D7F9CC-0E79-43BC-9F4F-2D19F52429AD}">
  <ds:schemaRefs>
    <ds:schemaRef ds:uri="6754395f-40f2-4856-8ad7-29fcccd08a3d"/>
    <ds:schemaRef ds:uri="ee6c2457-0c38-4c97-91a8-94379ffa626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AF40A4F-BEE0-49EE-B0E3-3D5A3F7BB39F}">
  <ds:schemaRefs>
    <ds:schemaRef ds:uri="http://schemas.microsoft.com/sharepoint/v3/contenttype/forms"/>
  </ds:schemaRefs>
</ds:datastoreItem>
</file>

<file path=customXml/itemProps3.xml><?xml version="1.0" encoding="utf-8"?>
<ds:datastoreItem xmlns:ds="http://schemas.openxmlformats.org/officeDocument/2006/customXml" ds:itemID="{1EB628FD-73C9-481F-9DD6-4CC74E9FDA81}">
  <ds:schemaRefs>
    <ds:schemaRef ds:uri="http://schemas.microsoft.com/office/2006/documentManagement/types"/>
    <ds:schemaRef ds:uri="http://schemas.openxmlformats.org/package/2006/metadata/core-properties"/>
    <ds:schemaRef ds:uri="http://purl.org/dc/dcmitype/"/>
    <ds:schemaRef ds:uri="http://purl.org/dc/elements/1.1/"/>
    <ds:schemaRef ds:uri="http://schemas.microsoft.com/office/2006/metadata/properties"/>
    <ds:schemaRef ds:uri="http://purl.org/dc/terms/"/>
    <ds:schemaRef ds:uri="6754395f-40f2-4856-8ad7-29fcccd08a3d"/>
    <ds:schemaRef ds:uri="http://schemas.microsoft.com/office/infopath/2007/PartnerControls"/>
    <ds:schemaRef ds:uri="ee6c2457-0c38-4c97-91a8-94379ffa6261"/>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341</TotalTime>
  <Words>6242</Words>
  <Application>Microsoft Office PowerPoint</Application>
  <PresentationFormat>Widescreen</PresentationFormat>
  <Paragraphs>473</Paragraphs>
  <Slides>51</Slides>
  <Notes>51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51</vt:i4>
      </vt:variant>
    </vt:vector>
  </HeadingPairs>
  <TitlesOfParts>
    <vt:vector size="57" baseType="lpstr">
      <vt:lpstr>Alte Haas Grotesk</vt:lpstr>
      <vt:lpstr>Arial</vt:lpstr>
      <vt:lpstr>Arial,Sans-Serif</vt:lpstr>
      <vt:lpstr>Calibri</vt:lpstr>
      <vt:lpstr>Slack-Lato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Annexes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PIERRAIN Thomas</dc:creator>
  <cp:lastModifiedBy>Thomas Pierrain</cp:lastModifiedBy>
  <cp:revision>63</cp:revision>
  <dcterms:created xsi:type="dcterms:W3CDTF">2021-05-22T16:07:41Z</dcterms:created>
  <dcterms:modified xsi:type="dcterms:W3CDTF">2023-04-27T12:48:21Z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0x0101009B3AA11F0C99C049B435783AFF30866C</vt:lpwstr>
  </property>
</Properties>
</file>